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4"/>
    <p:sldId id="266" r:id="rId15"/>
    <p:sldId id="267" r:id="rId16"/>
    <p:sldId id="268" r:id="rId17"/>
    <p:sldId id="269" r:id="rId18"/>
    <p:sldId id="270" r:id="rId19"/>
    <p:sldId id="278" r:id="rId20"/>
    <p:sldId id="272" r:id="rId21"/>
    <p:sldId id="271" r:id="rId22"/>
    <p:sldId id="276" r:id="rId23"/>
    <p:sldId id="273" r:id="rId24"/>
    <p:sldId id="274" r:id="rId25"/>
    <p:sldId id="275" r:id="rId26"/>
  </p:sldIdLst>
  <p:sldSz cx="18288000" cy="10287000" type="screen16x9"/>
  <p:notesSz cx="6858000" cy="9144000"/>
  <p:defaultTextStyle>
    <a:lvl1pPr marL="0" lvl="0" algn="l" defTabSz="914400">
      <a:defRPr sz="1800" kern="1200">
        <a:solidFill>
          <a:schemeClr val="tx1"/>
        </a:solidFill>
        <a:latin typeface="Calibri"/>
        <a:ea typeface="SimSun"/>
      </a:defRPr>
    </a:lvl1pPr>
    <a:lvl2pPr marL="457200" lvl="1" algn="l" defTabSz="914400">
      <a:defRPr sz="1800" kern="1200">
        <a:solidFill>
          <a:schemeClr val="tx1"/>
        </a:solidFill>
        <a:latin typeface="Calibri"/>
        <a:ea typeface="SimSun"/>
      </a:defRPr>
    </a:lvl2pPr>
    <a:lvl3pPr marL="914400" lvl="2" algn="l" defTabSz="914400">
      <a:defRPr sz="1800" kern="1200">
        <a:solidFill>
          <a:schemeClr val="tx1"/>
        </a:solidFill>
        <a:latin typeface="Calibri"/>
        <a:ea typeface="SimSun"/>
      </a:defRPr>
    </a:lvl3pPr>
    <a:lvl4pPr marL="1371600" lvl="3" algn="l" defTabSz="914400">
      <a:defRPr sz="1800" kern="1200">
        <a:solidFill>
          <a:schemeClr val="tx1"/>
        </a:solidFill>
        <a:latin typeface="Calibri"/>
        <a:ea typeface="SimSun"/>
      </a:defRPr>
    </a:lvl4pPr>
    <a:lvl5pPr marL="1828800" lvl="4" algn="l" defTabSz="914400">
      <a:defRPr sz="1800" kern="1200">
        <a:solidFill>
          <a:schemeClr val="tx1"/>
        </a:solidFill>
        <a:latin typeface="Calibri"/>
        <a:ea typeface="SimSun"/>
      </a:defRPr>
    </a:lvl5pPr>
    <a:lvl6pPr marL="2286000" lvl="5" algn="l" defTabSz="914400">
      <a:defRPr sz="1800" kern="1200">
        <a:solidFill>
          <a:schemeClr val="tx1"/>
        </a:solidFill>
        <a:latin typeface="Calibri"/>
        <a:ea typeface="SimSun"/>
      </a:defRPr>
    </a:lvl6pPr>
    <a:lvl7pPr marL="2743200" lvl="6" algn="l" defTabSz="914400">
      <a:defRPr sz="1800" kern="1200">
        <a:solidFill>
          <a:schemeClr val="tx1"/>
        </a:solidFill>
        <a:latin typeface="Calibri"/>
        <a:ea typeface="SimSun"/>
      </a:defRPr>
    </a:lvl7pPr>
    <a:lvl8pPr marL="3200400" lvl="7" algn="l" defTabSz="914400">
      <a:defRPr sz="1800" kern="1200">
        <a:solidFill>
          <a:schemeClr val="tx1"/>
        </a:solidFill>
        <a:latin typeface="Calibri"/>
        <a:ea typeface="SimSun"/>
      </a:defRPr>
    </a:lvl8pPr>
    <a:lvl9pPr marL="3657600" lvl="8" algn="l" defTabSz="914400">
      <a:defRPr sz="1800" kern="1200">
        <a:solidFill>
          <a:schemeClr val="tx1"/>
        </a:solidFill>
        <a:latin typeface="Calibri"/>
        <a:ea typeface="SimSu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/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Before the solutions, let</a:t>
            </a:r>
            <a:r>
              <a:rPr lang="zh-CN" altLang="en-US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’</a:t>
            </a:r>
            <a:r>
              <a:rPr lang="en-US" altLang="zh-CN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s analyze a bugs report </a:t>
            </a:r>
            <a:r>
              <a:rPr lang="en-US" altLang="zh-CN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to determin which problem should be given top priority? </a:t>
            </a:r>
            <a:endParaRPr lang="en-US" altLang="zh-CN" sz="2400" b="1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altLang="zh-CN" sz="2400" b="1">
                <a:solidFill>
                  <a:schemeClr val="bg1">
                    <a:alpha val="100000"/>
                  </a:schemeClr>
                </a:solidFill>
                <a:highlight>
                  <a:srgbClr val="FFFF00"/>
                </a:highlight>
                <a:latin typeface="Calibri"/>
                <a:ea typeface="SimSun"/>
              </a:rPr>
              <a:t>This pie chart was source</a:t>
            </a:r>
            <a:r>
              <a:rPr lang="en-US" altLang="zh-CN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 from the Chromiunm Project, according to this pie chart,  the percentage of ...., </a:t>
            </a:r>
            <a:endParaRPr lang="en-US" altLang="zh-CN" sz="2400" b="1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lang="en-US" altLang="zh-CN" sz="2400" b="1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altLang="zh-CN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According to this pie chart, the percentage of use-after-free issues occupies the largest share, at about 36%, followed by other memory unsafety issues at 32.9%.</a:t>
            </a:r>
            <a:endParaRPr lang="en-US" altLang="zh-CN" sz="2400" b="1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lang="en-US" altLang="zh-CN" sz="2400" b="1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altLang="zh-CN" sz="2400" b="1">
                <a:solidFill>
                  <a:schemeClr val="bg1">
                    <a:alpha val="100000"/>
                  </a:schemeClr>
                </a:solidFill>
                <a:sym typeface="+mn-ea"/>
              </a:rPr>
              <a:t>One interesting detail here is that around three quarters (70%) of high-severity security bugs are related to memory unsafety problems.</a:t>
            </a:r>
            <a:endParaRPr lang="en-US" altLang="zh-CN" sz="2400" b="1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lang="en-US" altLang="zh-CN" sz="2400" b="1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altLang="zh-CN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So.. we need to find solutions to address these probelms.</a:t>
            </a:r>
            <a:endParaRPr lang="en-US" altLang="zh-CN" sz="2400" b="1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/>
              <a:t>First, we can use memory leak detection tools. These tools can help developers us to locate the incorrect codes and troubleshoot tricky issues.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/>
              <a:t>The </a:t>
            </a:r>
            <a:r>
              <a:rPr lang="en-US">
                <a:highlight>
                  <a:srgbClr val="FFFF00"/>
                </a:highlight>
              </a:rPr>
              <a:t>recommended solution to avoid memory issues is </a:t>
            </a:r>
            <a:r>
              <a:rPr lang="en-US"/>
              <a:t>using a new programming language, Rust. </a:t>
            </a:r>
            <a:endParaRPr lang="en-US"/>
          </a:p>
          <a:p>
            <a:r>
              <a:rPr lang="en-US"/>
              <a:t>The mascot of Rust is a crab; it's very cute. </a:t>
            </a:r>
            <a:endParaRPr lang="en-US"/>
          </a:p>
          <a:p>
            <a:r>
              <a:rPr lang="en-US"/>
              <a:t>Rust was </a:t>
            </a:r>
            <a:r>
              <a:rPr lang="en-US">
                <a:highlight>
                  <a:srgbClr val="FFFF00"/>
                </a:highlight>
              </a:rPr>
              <a:t>created </a:t>
            </a:r>
            <a:r>
              <a:rPr lang="en-US"/>
              <a:t>by a software engineer from Mozilla, the company behind Firefox.</a:t>
            </a:r>
            <a:endParaRPr lang="en-US"/>
          </a:p>
          <a:p>
            <a:r>
              <a:rPr lang="en-US"/>
              <a:t>This </a:t>
            </a:r>
            <a:r>
              <a:rPr lang="en-US">
                <a:highlight>
                  <a:srgbClr val="FFFF00"/>
                </a:highlight>
              </a:rPr>
              <a:t>language incorporates </a:t>
            </a:r>
            <a:r>
              <a:rPr lang="en-US"/>
              <a:t>many advantages from other programming languages. </a:t>
            </a:r>
            <a:endParaRPr lang="en-US"/>
          </a:p>
          <a:p>
            <a:r>
              <a:rPr lang="en-US"/>
              <a:t>The</a:t>
            </a:r>
            <a:r>
              <a:rPr lang="en-US">
                <a:highlight>
                  <a:srgbClr val="FFFF00"/>
                </a:highlight>
              </a:rPr>
              <a:t> essential feature </a:t>
            </a:r>
            <a:r>
              <a:rPr lang="en-US"/>
              <a:t>of this language is its borrow and ownership model, which ensures your code will not have memory safety issues, making your programs more efficient and robust.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Why should we use Rust? The first reason is that Rust is efficient. </a:t>
            </a:r>
            <a:endParaRPr lang="zh-CN" altLang="en-US"/>
          </a:p>
          <a:p>
            <a:r>
              <a:rPr lang="en-US" altLang="zh-CN">
                <a:highlight>
                  <a:srgbClr val="FFFF00"/>
                </a:highlight>
              </a:rPr>
              <a:t>T</a:t>
            </a:r>
            <a:r>
              <a:rPr lang="zh-CN" altLang="en-US">
                <a:highlight>
                  <a:srgbClr val="FFFF00"/>
                </a:highlight>
              </a:rPr>
              <a:t>his is supported by Oey et al. (2023)</a:t>
            </a:r>
            <a:r>
              <a:rPr lang="zh-CN" altLang="en-US"/>
              <a:t>, they suggest that compared with CPP, </a:t>
            </a:r>
            <a:r>
              <a:rPr lang="zh-CN" altLang="en-US">
                <a:highlight>
                  <a:srgbClr val="FFFF00"/>
                </a:highlight>
              </a:rPr>
              <a:t>Rust is more efficient with the same logic and algoriths.</a:t>
            </a:r>
            <a:r>
              <a:rPr lang="zh-CN" altLang="en-US"/>
              <a:t>This is because Rust has lower time cost, both in average t</a:t>
            </a:r>
            <a:r>
              <a:rPr lang="en-US" altLang="zh-CN"/>
              <a:t>i</a:t>
            </a:r>
            <a:r>
              <a:rPr lang="zh-CN" altLang="en-US"/>
              <a:t>me cost and minimal time cost.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>
                <a:highlight>
                  <a:srgbClr val="FFFF00"/>
                </a:highlight>
              </a:rPr>
              <a:t>Another figure from the same research proves </a:t>
            </a:r>
            <a:r>
              <a:rPr lang="en-US"/>
              <a:t>that rust is friendly, because the compiler of Rust provides more detailed tips for developers.As can be seen for Figure 5, it shows a wavy line under the incorrect code.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>
                <a:highlight>
                  <a:srgbClr val="FFFF00"/>
                </a:highlight>
              </a:rPr>
              <a:t>Look at this statistics, data from Stack Overflow,</a:t>
            </a:r>
            <a:r>
              <a:rPr lang="en-US"/>
              <a:t> a programming forum, show that Rust is the most admired language, </a:t>
            </a:r>
            <a:endParaRPr lang="en-US"/>
          </a:p>
          <a:p>
            <a:r>
              <a:rPr lang="en-US">
                <a:highlight>
                  <a:srgbClr val="FFFF00"/>
                </a:highlight>
              </a:rPr>
              <a:t>with more than </a:t>
            </a:r>
            <a:r>
              <a:rPr lang="en-US"/>
              <a:t>80% of developers wanting to use it again next year.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/>
              <a:t>However, like a coin with two sides, Rust also has some drawbacks. </a:t>
            </a:r>
            <a:endParaRPr lang="en-US"/>
          </a:p>
          <a:p>
            <a:r>
              <a:rPr lang="en-US"/>
              <a:t>The grammar of this language can be very complicated compared to Java and Python, which means developers must invest significant time and energy to master it.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>
                <a:highlight>
                  <a:srgbClr val="FFFF00"/>
                </a:highlight>
              </a:rPr>
              <a:t>Based on the research</a:t>
            </a:r>
            <a:r>
              <a:rPr lang="en-US"/>
              <a:t> I mentioned just now, is Rust more efficient than C++ in all situations?</a:t>
            </a:r>
            <a:endParaRPr lang="en-US"/>
          </a:p>
          <a:p>
            <a:r>
              <a:rPr lang="en-US"/>
              <a:t>I searched this information on the Internet, and I found that the </a:t>
            </a:r>
            <a:r>
              <a:rPr lang="en-US">
                <a:highlight>
                  <a:srgbClr val="FFFF00"/>
                </a:highlight>
              </a:rPr>
              <a:t>running speed of programs depends on mnay factors. </a:t>
            </a:r>
            <a:r>
              <a:rPr lang="en-US"/>
              <a:t>such as</a:t>
            </a:r>
            <a:r>
              <a:rPr lang="en-US">
                <a:highlight>
                  <a:srgbClr val="FFFF00"/>
                </a:highlight>
              </a:rPr>
              <a:t> the compiler version and specific use cases.</a:t>
            </a:r>
            <a:endParaRPr lang="en-US">
              <a:highlight>
                <a:srgbClr val="FFFF00"/>
              </a:highlight>
            </a:endParaRPr>
          </a:p>
          <a:p>
            <a:r>
              <a:rPr lang="en-US">
                <a:highlight>
                  <a:srgbClr val="FFFF00"/>
                </a:highlight>
              </a:rPr>
              <a:t>Therefore, we cannot definitively say </a:t>
            </a:r>
            <a:r>
              <a:rPr lang="en-US"/>
              <a:t>Rust is faster than C++ under all conditions.</a:t>
            </a:r>
            <a:r>
              <a:rPr lang="en-US">
                <a:highlight>
                  <a:srgbClr val="FFFF00"/>
                </a:highlight>
              </a:rPr>
              <a:t> </a:t>
            </a:r>
            <a:endParaRPr lang="en-US">
              <a:highlight>
                <a:srgbClr val="FFFF00"/>
              </a:highlight>
            </a:endParaRPr>
          </a:p>
          <a:p>
            <a:r>
              <a:rPr lang="en-US"/>
              <a:t>By asking questions ouselves, I think it</a:t>
            </a:r>
            <a:r>
              <a:rPr lang="zh-CN" altLang="en-US"/>
              <a:t>’</a:t>
            </a:r>
            <a:r>
              <a:rPr lang="en-US" altLang="zh-CN"/>
              <a:t>s a good way to</a:t>
            </a:r>
            <a:r>
              <a:rPr lang="en-US" altLang="zh-CN">
                <a:highlight>
                  <a:srgbClr val="FFFF00"/>
                </a:highlight>
              </a:rPr>
              <a:t> foster critical thinking. </a:t>
            </a:r>
            <a:endParaRPr lang="en-US">
              <a:highlight>
                <a:srgbClr val="FFFF00"/>
              </a:highlight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hasCustomPrompt="1"/>
          </p:nvPr>
        </p:nvSpPr>
        <p:spPr/>
        <p:txBody>
          <a:bodyPr vert="horz" lIns="91440" tIns="45720" rIns="91440" bIns="45720" anchor="ctr"/>
          <a:lstStyle>
            <a:lvl1pPr marL="0" lvl="0" algn="ctr" defTabSz="914400">
              <a:lnSpc>
                <a:spcPct val="100000"/>
              </a:lnSpc>
              <a:defRPr lang="en-US" sz="1400" b="1">
                <a:solidFill>
                  <a:schemeClr val="tx1">
                    <a:tint val="75000"/>
                    <a:alpha val="100000"/>
                  </a:schemeClr>
                </a:solidFill>
                <a:latin typeface="Calibri"/>
                <a:ea typeface="SimSun"/>
              </a:defRPr>
            </a:lvl1pPr>
          </a:lstStyle>
          <a:p/>
        </p:txBody>
      </p:sp>
      <p:sp>
        <p:nvSpPr>
          <p:cNvPr id="3" name="Slide Number Placeholder 2"/>
          <p:cNvSpPr>
            <a:spLocks noGrp="1"/>
          </p:cNvSpPr>
          <p:nvPr>
            <p:ph type="sldNum"/>
          </p:nvPr>
        </p:nvSpPr>
        <p:spPr/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2F918-3507-4070-B8C7-6EF20BE20BA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/>
          <p:nvPr>
            <p:ph type="title"/>
          </p:nvPr>
        </p:nvSpPr>
        <p:spPr>
          <a:xfrm>
            <a:off x="1885950" y="821531"/>
            <a:ext cx="23660100" cy="2982516"/>
          </a:xfrm>
          <a:prstGeom prst="rect">
            <a:avLst/>
          </a:prstGeo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1" name="Content Placeholder 2"/>
          <p:cNvSpPr/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2" name="Text Placeholder 3"/>
          <p:cNvSpPr/>
          <p:nvPr>
            <p:ph type="body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/>
          <p:nvPr>
            <p:ph type="title"/>
          </p:nvPr>
        </p:nvSpPr>
        <p:spPr>
          <a:xfrm>
            <a:off x="1885950" y="821531"/>
            <a:ext cx="23660100" cy="2982516"/>
          </a:xfrm>
          <a:prstGeom prst="rect">
            <a:avLst/>
          </a:prstGeo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 2"/>
          <p:cNvSpPr/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 Placeholder 3"/>
          <p:cNvSpPr/>
          <p:nvPr>
            <p:ph type="body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/>
          <p:nvPr>
            <p:ph type="title"/>
          </p:nvPr>
        </p:nvSpPr>
        <p:spPr>
          <a:xfrm>
            <a:off x="1885950" y="821531"/>
            <a:ext cx="23660100" cy="2982516"/>
          </a:xfrm>
          <a:prstGeom prst="rect">
            <a:avLst/>
          </a:prstGeom>
        </p:spPr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" name="Vertical Text Placeholder 2"/>
          <p:cNvSpPr/>
          <p:nvPr>
            <p:ph type="body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ertical Title 1"/>
          <p:cNvSpPr/>
          <p:nvPr>
            <p:ph type="title"/>
          </p:nvPr>
        </p:nvSpPr>
        <p:spPr>
          <a:xfrm>
            <a:off x="1885950" y="821531"/>
            <a:ext cx="23660100" cy="2982516"/>
          </a:xfrm>
          <a:prstGeom prst="rect">
            <a:avLst/>
          </a:prstGeom>
        </p:spPr>
        <p:txBody>
          <a:bodyPr vert="eaVert"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" name="Vertical Text Placeholder 2"/>
          <p:cNvSpPr/>
          <p:nvPr>
            <p:ph type="body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/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5" name="Subtitle 2"/>
          <p:cNvSpPr/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lv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8" name="Content Placeholder 2"/>
          <p:cNvSpPr/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/>
          <p:cNvSpPr/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4" name="Text Placeholder 2"/>
          <p:cNvSpPr/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lv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7" name="Content Placeholder 2"/>
          <p:cNvSpPr/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8" name="Content Placeholder 3"/>
          <p:cNvSpPr/>
          <p:nvPr>
            <p:ph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1" name="Text Placeholder 2"/>
          <p:cNvSpPr/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2" name="Content Placeholder 3"/>
          <p:cNvSpPr/>
          <p:nvPr>
            <p:ph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3" name="Text Placeholder 4"/>
          <p:cNvSpPr/>
          <p:nvPr>
            <p:ph type="body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4" name="Content Placeholder 5"/>
          <p:cNvSpPr/>
          <p:nvPr>
            <p:ph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hasCustomPrompt="1"/>
          </p:nvPr>
        </p:nvSpPr>
        <p:spPr/>
        <p:txBody>
          <a:bodyPr vert="horz" lIns="91440" tIns="45720" rIns="91440" bIns="45720" anchor="ctr"/>
          <a:lstStyle>
            <a:lvl1pPr marL="0" lvl="0" algn="ctr" defTabSz="914400">
              <a:lnSpc>
                <a:spcPct val="100000"/>
              </a:lnSpc>
              <a:defRPr lang="en-US" sz="1400" b="1">
                <a:solidFill>
                  <a:schemeClr val="tx1">
                    <a:tint val="75000"/>
                    <a:alpha val="100000"/>
                  </a:schemeClr>
                </a:solidFill>
                <a:latin typeface="Calibri"/>
                <a:ea typeface="SimSun"/>
              </a:defRPr>
            </a:lvl1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/>
          </p:nvPr>
        </p:nvSpPr>
        <p:spPr/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2F918-3507-4070-B8C7-6EF20BE20BA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/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0" name="Content Placeholder 2"/>
          <p:cNvSpPr/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1" name="Text Placeholder 3"/>
          <p:cNvSpPr/>
          <p:nvPr>
            <p:ph type="body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/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4" name="Picture Placeholder 2"/>
          <p:cNvSpPr/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5" name="Text Placeholder 3"/>
          <p:cNvSpPr/>
          <p:nvPr>
            <p:ph type="body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8" name="Vertical Text Placeholder 2"/>
          <p:cNvSpPr/>
          <p:nvPr>
            <p:ph type="body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Vertical Title 1"/>
          <p:cNvSpPr/>
          <p:nvPr>
            <p:ph type="title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" name="Vertical Text Placeholder 2"/>
          <p:cNvSpPr/>
          <p:nvPr>
            <p:ph type="body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/>
          <p:nvPr>
            <p:ph type="ctrTitle"/>
          </p:nvPr>
        </p:nvSpPr>
        <p:spPr>
          <a:xfrm>
            <a:off x="1885950" y="821531"/>
            <a:ext cx="23660100" cy="2982516"/>
          </a:xfrm>
          <a:prstGeom prst="rect">
            <a:avLst/>
          </a:prstGeom>
        </p:spPr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" name="Subtitle 2"/>
          <p:cNvSpPr/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lv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/>
          <p:nvPr>
            <p:ph type="title"/>
          </p:nvPr>
        </p:nvSpPr>
        <p:spPr>
          <a:xfrm>
            <a:off x="1885950" y="821531"/>
            <a:ext cx="23660100" cy="2982516"/>
          </a:xfrm>
          <a:prstGeom prst="rect">
            <a:avLst/>
          </a:prstGeom>
        </p:spPr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2" name="Content Placeholder 2"/>
          <p:cNvSpPr/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/>
          <p:nvPr>
            <p:ph type="title"/>
          </p:nvPr>
        </p:nvSpPr>
        <p:spPr>
          <a:xfrm>
            <a:off x="1885950" y="821531"/>
            <a:ext cx="23660100" cy="2982516"/>
          </a:xfrm>
          <a:prstGeom prst="rect">
            <a:avLst/>
          </a:prstGeo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5" name="Text Placeholder 2"/>
          <p:cNvSpPr/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lv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/>
          <p:nvPr>
            <p:ph type="title"/>
          </p:nvPr>
        </p:nvSpPr>
        <p:spPr>
          <a:xfrm>
            <a:off x="1885950" y="821531"/>
            <a:ext cx="23660100" cy="2982516"/>
          </a:xfrm>
          <a:prstGeom prst="rect">
            <a:avLst/>
          </a:prstGeom>
        </p:spPr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8" name="Content Placeholder 2"/>
          <p:cNvSpPr/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9" name="Content Placeholder 3"/>
          <p:cNvSpPr/>
          <p:nvPr>
            <p:ph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/>
          <p:nvPr>
            <p:ph type="title"/>
          </p:nvPr>
        </p:nvSpPr>
        <p:spPr>
          <a:xfrm>
            <a:off x="1885950" y="821531"/>
            <a:ext cx="23660100" cy="2982516"/>
          </a:xfrm>
          <a:prstGeom prst="rect">
            <a:avLst/>
          </a:prstGeom>
        </p:spPr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2" name="Text Placeholder 2"/>
          <p:cNvSpPr/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3" name="Content Placeholder 3"/>
          <p:cNvSpPr/>
          <p:nvPr>
            <p:ph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4" name="Text Placeholder 4"/>
          <p:cNvSpPr/>
          <p:nvPr>
            <p:ph type="body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5" name="Content Placeholder 5"/>
          <p:cNvSpPr/>
          <p:nvPr>
            <p:ph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/>
          <p:nvPr>
            <p:ph type="title"/>
          </p:nvPr>
        </p:nvSpPr>
        <p:spPr>
          <a:xfrm>
            <a:off x="1885950" y="821531"/>
            <a:ext cx="23660100" cy="2982516"/>
          </a:xfrm>
          <a:prstGeom prst="rect">
            <a:avLst/>
          </a:prstGeom>
        </p:spPr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hasCustomPrompt="1"/>
          </p:nvPr>
        </p:nvSpPr>
        <p:spPr>
          <a:xfrm>
            <a:off x="14465049" y="0"/>
            <a:ext cx="3822950" cy="692256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914400">
              <a:lnSpc>
                <a:spcPct val="100000"/>
              </a:lnSpc>
              <a:defRPr lang="en-US" sz="1400" b="1">
                <a:solidFill>
                  <a:schemeClr val="tx1">
                    <a:tint val="75000"/>
                    <a:alpha val="100000"/>
                  </a:schemeClr>
                </a:solidFill>
                <a:latin typeface="Calibri"/>
                <a:ea typeface="SimSun"/>
              </a:defRPr>
            </a:lvl1pPr>
          </a:lstStyle>
          <a:p/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>
          <a:xfrm>
            <a:off x="12915900" y="9534525"/>
            <a:ext cx="4114800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2F918-3507-4070-B8C7-6EF20BE20BAC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ftr="0" dt="0"/>
  <p:txStyles>
    <p:titleStyle>
      <a:lvl1pPr lvl="0" algn="ctr" defTabSz="914400">
        <a:spcBef>
          <a:spcPct val="0"/>
        </a:spcBef>
        <a:buNone/>
        <a:defRPr sz="4400" kern="1200">
          <a:solidFill>
            <a:schemeClr val="tx1"/>
          </a:solidFill>
          <a:latin typeface="Calibri"/>
          <a:ea typeface="SimSun"/>
        </a:defRPr>
      </a:lvl1pPr>
    </p:titleStyle>
    <p:bodyStyle>
      <a:lvl1pPr marL="342900" lvl="0" indent="-342900" algn="l" defTabSz="914400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Calibri"/>
          <a:ea typeface="SimSun"/>
        </a:defRPr>
      </a:lvl1pPr>
      <a:lvl2pPr marL="742950" lvl="1" indent="-285750" algn="l" defTabSz="914400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Calibri"/>
          <a:ea typeface="SimSun"/>
        </a:defRPr>
      </a:lvl2pPr>
      <a:lvl3pPr marL="1143000" lvl="2" indent="-228600" algn="l" defTabSz="914400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/>
          <a:ea typeface="SimSun"/>
        </a:defRPr>
      </a:lvl3pPr>
      <a:lvl4pPr marL="1600200" lvl="3" indent="-228600" algn="l" defTabSz="914400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Calibri"/>
          <a:ea typeface="SimSun"/>
        </a:defRPr>
      </a:lvl4pPr>
      <a:lvl5pPr marL="2057400" lvl="4" indent="-228600" algn="l" defTabSz="914400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/>
          <a:ea typeface="SimSun"/>
        </a:defRPr>
      </a:lvl5pPr>
      <a:lvl6pPr marL="2514600" lvl="5" indent="-228600" algn="l" defTabSz="914400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/>
          <a:ea typeface="SimSun"/>
        </a:defRPr>
      </a:lvl6pPr>
      <a:lvl7pPr marL="2971800" lvl="6" indent="-228600" algn="l" defTabSz="914400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/>
          <a:ea typeface="SimSun"/>
        </a:defRPr>
      </a:lvl7pPr>
      <a:lvl8pPr marL="3429000" lvl="7" indent="-228600" algn="l" defTabSz="914400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/>
          <a:ea typeface="SimSun"/>
        </a:defRPr>
      </a:lvl8pPr>
      <a:lvl9pPr marL="3886200" lvl="8" indent="-228600" algn="l" defTabSz="914400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/>
          <a:ea typeface="SimSun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/>
          <a:ea typeface="SimSun"/>
        </a:defRPr>
      </a:lvl1pPr>
      <a:lvl2pPr marL="457200" lvl="1" algn="l" defTabSz="914400">
        <a:defRPr sz="1800" kern="1200">
          <a:solidFill>
            <a:schemeClr val="tx1"/>
          </a:solidFill>
          <a:latin typeface="Calibri"/>
          <a:ea typeface="SimSun"/>
        </a:defRPr>
      </a:lvl2pPr>
      <a:lvl3pPr marL="914400" lvl="2" algn="l" defTabSz="914400">
        <a:defRPr sz="1800" kern="1200">
          <a:solidFill>
            <a:schemeClr val="tx1"/>
          </a:solidFill>
          <a:latin typeface="Calibri"/>
          <a:ea typeface="SimSun"/>
        </a:defRPr>
      </a:lvl3pPr>
      <a:lvl4pPr marL="1371600" lvl="3" algn="l" defTabSz="914400">
        <a:defRPr sz="1800" kern="1200">
          <a:solidFill>
            <a:schemeClr val="tx1"/>
          </a:solidFill>
          <a:latin typeface="Calibri"/>
          <a:ea typeface="SimSun"/>
        </a:defRPr>
      </a:lvl4pPr>
      <a:lvl5pPr marL="1828800" lvl="4" algn="l" defTabSz="914400">
        <a:defRPr sz="1800" kern="1200">
          <a:solidFill>
            <a:schemeClr val="tx1"/>
          </a:solidFill>
          <a:latin typeface="Calibri"/>
          <a:ea typeface="SimSun"/>
        </a:defRPr>
      </a:lvl5pPr>
      <a:lvl6pPr marL="2286000" lvl="5" algn="l" defTabSz="914400">
        <a:defRPr sz="1800" kern="1200">
          <a:solidFill>
            <a:schemeClr val="tx1"/>
          </a:solidFill>
          <a:latin typeface="Calibri"/>
          <a:ea typeface="SimSun"/>
        </a:defRPr>
      </a:lvl6pPr>
      <a:lvl7pPr marL="2743200" lvl="6" algn="l" defTabSz="914400">
        <a:defRPr sz="1800" kern="1200">
          <a:solidFill>
            <a:schemeClr val="tx1"/>
          </a:solidFill>
          <a:latin typeface="Calibri"/>
          <a:ea typeface="SimSun"/>
        </a:defRPr>
      </a:lvl7pPr>
      <a:lvl8pPr marL="3200400" lvl="7" algn="l" defTabSz="914400">
        <a:defRPr sz="1800" kern="1200">
          <a:solidFill>
            <a:schemeClr val="tx1"/>
          </a:solidFill>
          <a:latin typeface="Calibri"/>
          <a:ea typeface="SimSun"/>
        </a:defRPr>
      </a:lvl8pPr>
      <a:lvl9pPr marL="3657600" lvl="8" algn="l" defTabSz="914400">
        <a:defRPr sz="1800" kern="1200">
          <a:solidFill>
            <a:schemeClr val="tx1"/>
          </a:solidFill>
          <a:latin typeface="Calibri"/>
          <a:ea typeface="SimSun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Text Placeholder 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lvl="0" algn="ctr" defTabSz="914400">
        <a:spcBef>
          <a:spcPct val="0"/>
        </a:spcBef>
        <a:buNone/>
        <a:defRPr sz="4400" kern="1200">
          <a:solidFill>
            <a:schemeClr val="tx1"/>
          </a:solidFill>
          <a:latin typeface="Calibri"/>
          <a:ea typeface="SimSun"/>
        </a:defRPr>
      </a:lvl1pPr>
    </p:titleStyle>
    <p:bodyStyle>
      <a:lvl1pPr marL="342900" lvl="0" indent="-342900" algn="l" defTabSz="914400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Calibri"/>
          <a:ea typeface="SimSun"/>
        </a:defRPr>
      </a:lvl1pPr>
      <a:lvl2pPr marL="742950" lvl="1" indent="-285750" algn="l" defTabSz="914400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Calibri"/>
          <a:ea typeface="SimSun"/>
        </a:defRPr>
      </a:lvl2pPr>
      <a:lvl3pPr marL="1143000" lvl="2" indent="-228600" algn="l" defTabSz="914400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/>
          <a:ea typeface="SimSun"/>
        </a:defRPr>
      </a:lvl3pPr>
      <a:lvl4pPr marL="1600200" lvl="3" indent="-228600" algn="l" defTabSz="914400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Calibri"/>
          <a:ea typeface="SimSun"/>
        </a:defRPr>
      </a:lvl4pPr>
      <a:lvl5pPr marL="2057400" lvl="4" indent="-228600" algn="l" defTabSz="914400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/>
          <a:ea typeface="SimSun"/>
        </a:defRPr>
      </a:lvl5pPr>
      <a:lvl6pPr marL="2514600" lvl="5" indent="-228600" algn="l" defTabSz="914400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/>
          <a:ea typeface="SimSun"/>
        </a:defRPr>
      </a:lvl6pPr>
      <a:lvl7pPr marL="2971800" lvl="6" indent="-228600" algn="l" defTabSz="914400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/>
          <a:ea typeface="SimSun"/>
        </a:defRPr>
      </a:lvl7pPr>
      <a:lvl8pPr marL="3429000" lvl="7" indent="-228600" algn="l" defTabSz="914400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/>
          <a:ea typeface="SimSun"/>
        </a:defRPr>
      </a:lvl8pPr>
      <a:lvl9pPr marL="3886200" lvl="8" indent="-228600" algn="l" defTabSz="914400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/>
          <a:ea typeface="SimSun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/>
          <a:ea typeface="SimSun"/>
        </a:defRPr>
      </a:lvl1pPr>
      <a:lvl2pPr marL="457200" lvl="1" algn="l" defTabSz="914400">
        <a:defRPr sz="1800" kern="1200">
          <a:solidFill>
            <a:schemeClr val="tx1"/>
          </a:solidFill>
          <a:latin typeface="Calibri"/>
          <a:ea typeface="SimSun"/>
        </a:defRPr>
      </a:lvl2pPr>
      <a:lvl3pPr marL="914400" lvl="2" algn="l" defTabSz="914400">
        <a:defRPr sz="1800" kern="1200">
          <a:solidFill>
            <a:schemeClr val="tx1"/>
          </a:solidFill>
          <a:latin typeface="Calibri"/>
          <a:ea typeface="SimSun"/>
        </a:defRPr>
      </a:lvl3pPr>
      <a:lvl4pPr marL="1371600" lvl="3" algn="l" defTabSz="914400">
        <a:defRPr sz="1800" kern="1200">
          <a:solidFill>
            <a:schemeClr val="tx1"/>
          </a:solidFill>
          <a:latin typeface="Calibri"/>
          <a:ea typeface="SimSun"/>
        </a:defRPr>
      </a:lvl4pPr>
      <a:lvl5pPr marL="1828800" lvl="4" algn="l" defTabSz="914400">
        <a:defRPr sz="1800" kern="1200">
          <a:solidFill>
            <a:schemeClr val="tx1"/>
          </a:solidFill>
          <a:latin typeface="Calibri"/>
          <a:ea typeface="SimSun"/>
        </a:defRPr>
      </a:lvl5pPr>
      <a:lvl6pPr marL="2286000" lvl="5" algn="l" defTabSz="914400">
        <a:defRPr sz="1800" kern="1200">
          <a:solidFill>
            <a:schemeClr val="tx1"/>
          </a:solidFill>
          <a:latin typeface="Calibri"/>
          <a:ea typeface="SimSun"/>
        </a:defRPr>
      </a:lvl6pPr>
      <a:lvl7pPr marL="2743200" lvl="6" algn="l" defTabSz="914400">
        <a:defRPr sz="1800" kern="1200">
          <a:solidFill>
            <a:schemeClr val="tx1"/>
          </a:solidFill>
          <a:latin typeface="Calibri"/>
          <a:ea typeface="SimSun"/>
        </a:defRPr>
      </a:lvl7pPr>
      <a:lvl8pPr marL="3200400" lvl="7" algn="l" defTabSz="914400">
        <a:defRPr sz="1800" kern="1200">
          <a:solidFill>
            <a:schemeClr val="tx1"/>
          </a:solidFill>
          <a:latin typeface="Calibri"/>
          <a:ea typeface="SimSun"/>
        </a:defRPr>
      </a:lvl8pPr>
      <a:lvl9pPr marL="3657600" lvl="8" algn="l" defTabSz="914400">
        <a:defRPr sz="1800" kern="1200">
          <a:solidFill>
            <a:schemeClr val="tx1"/>
          </a:solidFill>
          <a:latin typeface="Calibri"/>
          <a:ea typeface="SimSu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9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17.png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jpeg"/><Relationship Id="rId7" Type="http://schemas.openxmlformats.org/officeDocument/2006/relationships/image" Target="../media/image18.png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9.xml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23.png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24.png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hyperlink" Target="https://survey.stackoverflow.co/2023/#section-admired-and-desired-programming-scripting-and-markup-languages" TargetMode="Externa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1.xml"/><Relationship Id="rId7" Type="http://schemas.openxmlformats.org/officeDocument/2006/relationships/hyperlink" Target="https://survey.stackoverflow.co/2023/#section-admired-and-desired-programming-scripting-and-markup-languages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hyperlink" Target="https://benchmarksgame-team.pages.debian.net/benchmarksgame/fastest/rust-gpp.html" TargetMode="External"/><Relationship Id="rId7" Type="http://schemas.openxmlformats.org/officeDocument/2006/relationships/image" Target="../media/image28.png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chromium.org/Home/chromium-security/memory-safety/" TargetMode="External"/><Relationship Id="rId8" Type="http://schemas.openxmlformats.org/officeDocument/2006/relationships/hyperlink" Target="https://chromium.googlesource.com/chromium/src/+/HEAD/docs/security/severity-guidelines.md" TargetMode="External"/><Relationship Id="rId7" Type="http://schemas.openxmlformats.org/officeDocument/2006/relationships/image" Target="../media/image16.png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/>
          <p:cNvGrpSpPr/>
          <p:nvPr/>
        </p:nvGrpSpPr>
        <p:grpSpPr>
          <a:xfrm rot="0">
            <a:off x="4396175" y="1621975"/>
            <a:ext cx="11085801" cy="3017662"/>
            <a:chOff x="3477554" y="1655614"/>
            <a:chExt cx="11085801" cy="3017662"/>
          </a:xfrm>
        </p:grpSpPr>
        <p:pic>
          <p:nvPicPr>
            <p:cNvPr id="140" name="Picture 2"/>
            <p:cNvPicPr/>
            <p:nvPr/>
          </p:nvPicPr>
          <p:blipFill>
            <a:blip r:embed="rId1"/>
            <a:srcRect l="99" t="88425" r="99"/>
            <a:stretch>
              <a:fillRect/>
            </a:stretch>
          </p:blipFill>
          <p:spPr>
            <a:xfrm>
              <a:off x="3477554" y="3203080"/>
              <a:ext cx="8399002" cy="1470196"/>
            </a:xfrm>
            <a:prstGeom prst="rect">
              <a:avLst/>
            </a:prstGeom>
          </p:spPr>
        </p:pic>
        <p:sp>
          <p:nvSpPr>
            <p:cNvPr id="141" name="TextBox 3"/>
            <p:cNvSpPr txBox="1"/>
            <p:nvPr/>
          </p:nvSpPr>
          <p:spPr>
            <a:xfrm>
              <a:off x="3701934" y="1655614"/>
              <a:ext cx="10861421" cy="1547495"/>
            </a:xfrm>
            <a:prstGeom prst="rect">
              <a:avLst/>
            </a:prstGeom>
          </p:spPr>
          <p:txBody>
            <a:bodyPr lIns="0" tIns="0" rIns="0" bIns="0" anchor="t">
              <a:noAutofit/>
            </a:bodyPr>
            <a:p>
              <a:pPr algn="l">
                <a:lnSpc>
                  <a:spcPts val="12070"/>
                </a:lnSpc>
              </a:pPr>
              <a:r>
                <a:rPr lang="en-US" sz="13600" b="1" spc="379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</a:rPr>
                <a:t>Memory issues &amp; Memory safety</a:t>
              </a:r>
              <a:endParaRPr lang="en-US" sz="13600" b="1" spc="379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142" name="TextBox 5"/>
          <p:cNvSpPr txBox="1"/>
          <p:nvPr/>
        </p:nvSpPr>
        <p:spPr>
          <a:xfrm>
            <a:off x="9551571" y="8466911"/>
            <a:ext cx="4019550" cy="58400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Will Xin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  <a:p>
            <a:pPr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  <p:pic>
        <p:nvPicPr>
          <p:cNvPr id="143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69276" y="1123950"/>
            <a:ext cx="4019550" cy="4019550"/>
          </a:xfrm>
          <a:prstGeom prst="rect">
            <a:avLst/>
          </a:prstGeom>
        </p:spPr>
      </p:pic>
      <p:pic>
        <p:nvPicPr>
          <p:cNvPr id="144" name="Picture 8"/>
          <p:cNvPicPr/>
          <p:nvPr/>
        </p:nvPicPr>
        <p:blipFill>
          <a:blip r:embed="rId3"/>
          <a:srcRect l="38414"/>
          <a:stretch>
            <a:fillRect/>
          </a:stretch>
        </p:blipFill>
        <p:spPr>
          <a:xfrm>
            <a:off x="63" y="462955"/>
            <a:ext cx="2592968" cy="4210321"/>
          </a:xfrm>
          <a:prstGeom prst="rect">
            <a:avLst/>
          </a:prstGeom>
        </p:spPr>
      </p:pic>
      <p:pic>
        <p:nvPicPr>
          <p:cNvPr id="145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27193" y="7125575"/>
            <a:ext cx="1954948" cy="1954948"/>
          </a:xfrm>
          <a:prstGeom prst="rect">
            <a:avLst/>
          </a:prstGeom>
        </p:spPr>
      </p:pic>
      <p:pic>
        <p:nvPicPr>
          <p:cNvPr id="146" name="Picture 10"/>
          <p:cNvPicPr/>
          <p:nvPr/>
        </p:nvPicPr>
        <p:blipFill>
          <a:blip r:embed="rId5"/>
          <a:stretch>
            <a:fillRect/>
          </a:stretch>
        </p:blipFill>
        <p:spPr>
          <a:xfrm rot="5737085">
            <a:off x="800453" y="5851377"/>
            <a:ext cx="849584" cy="849584"/>
          </a:xfrm>
          <a:prstGeom prst="rect">
            <a:avLst/>
          </a:prstGeom>
        </p:spPr>
      </p:pic>
      <p:pic>
        <p:nvPicPr>
          <p:cNvPr id="147" name="Picture 11"/>
          <p:cNvPicPr/>
          <p:nvPr/>
        </p:nvPicPr>
        <p:blipFill>
          <a:blip r:embed="rId5"/>
          <a:srcRect t="47517"/>
          <a:stretch>
            <a:fillRect/>
          </a:stretch>
        </p:blipFill>
        <p:spPr>
          <a:xfrm>
            <a:off x="2763905" y="63"/>
            <a:ext cx="1763984" cy="925784"/>
          </a:xfrm>
          <a:prstGeom prst="rect">
            <a:avLst/>
          </a:prstGeom>
        </p:spPr>
      </p:pic>
      <p:pic>
        <p:nvPicPr>
          <p:cNvPr id="148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1604302" y="7742648"/>
            <a:ext cx="1502752" cy="1502752"/>
          </a:xfrm>
          <a:prstGeom prst="rect">
            <a:avLst/>
          </a:prstGeom>
        </p:spPr>
      </p:pic>
      <p:pic>
        <p:nvPicPr>
          <p:cNvPr id="149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686729" y="6707637"/>
            <a:ext cx="2790825" cy="2790825"/>
          </a:xfrm>
          <a:prstGeom prst="rect">
            <a:avLst/>
          </a:prstGeom>
        </p:spPr>
      </p:pic>
      <p:pic>
        <p:nvPicPr>
          <p:cNvPr id="150" name="Picture 14"/>
          <p:cNvPicPr/>
          <p:nvPr/>
        </p:nvPicPr>
        <p:blipFill>
          <a:blip r:embed="rId8"/>
          <a:stretch>
            <a:fillRect/>
          </a:stretch>
        </p:blipFill>
        <p:spPr>
          <a:xfrm rot="5400000">
            <a:off x="1818668" y="1552575"/>
            <a:ext cx="1228725" cy="1228725"/>
          </a:xfrm>
          <a:prstGeom prst="rect">
            <a:avLst/>
          </a:prstGeom>
        </p:spPr>
      </p:pic>
      <p:pic>
        <p:nvPicPr>
          <p:cNvPr id="151" name="Picture 15"/>
          <p:cNvPicPr/>
          <p:nvPr/>
        </p:nvPicPr>
        <p:blipFill>
          <a:blip r:embed="rId2"/>
          <a:stretch>
            <a:fillRect/>
          </a:stretch>
        </p:blipFill>
        <p:spPr>
          <a:xfrm rot="-10800000">
            <a:off x="12837642" y="5750883"/>
            <a:ext cx="3300037" cy="3300037"/>
          </a:xfrm>
          <a:prstGeom prst="rect">
            <a:avLst/>
          </a:prstGeom>
        </p:spPr>
      </p:pic>
      <p:pic>
        <p:nvPicPr>
          <p:cNvPr id="152" name="Picture 16"/>
          <p:cNvPicPr/>
          <p:nvPr/>
        </p:nvPicPr>
        <p:blipFill>
          <a:blip r:embed="rId3"/>
          <a:srcRect l="55415" b="31100"/>
          <a:stretch>
            <a:fillRect/>
          </a:stretch>
        </p:blipFill>
        <p:spPr>
          <a:xfrm rot="-10800000">
            <a:off x="16239825" y="6520401"/>
            <a:ext cx="2048238" cy="3165295"/>
          </a:xfrm>
          <a:prstGeom prst="rect">
            <a:avLst/>
          </a:prstGeom>
        </p:spPr>
      </p:pic>
      <p:pic>
        <p:nvPicPr>
          <p:cNvPr id="153" name="Picture 17"/>
          <p:cNvPicPr/>
          <p:nvPr/>
        </p:nvPicPr>
        <p:blipFill>
          <a:blip r:embed="rId4"/>
          <a:srcRect l="57155" b="16968"/>
          <a:stretch>
            <a:fillRect/>
          </a:stretch>
        </p:blipFill>
        <p:spPr>
          <a:xfrm rot="-10800000">
            <a:off x="17042358" y="719558"/>
            <a:ext cx="1245705" cy="2414166"/>
          </a:xfrm>
          <a:prstGeom prst="rect">
            <a:avLst/>
          </a:prstGeom>
        </p:spPr>
      </p:pic>
      <p:pic>
        <p:nvPicPr>
          <p:cNvPr id="154" name="Picture 18"/>
          <p:cNvPicPr/>
          <p:nvPr/>
        </p:nvPicPr>
        <p:blipFill>
          <a:blip r:embed="rId5"/>
          <a:stretch>
            <a:fillRect/>
          </a:stretch>
        </p:blipFill>
        <p:spPr>
          <a:xfrm rot="-10800000">
            <a:off x="17467926" y="3397112"/>
            <a:ext cx="584041" cy="584041"/>
          </a:xfrm>
          <a:prstGeom prst="rect">
            <a:avLst/>
          </a:prstGeom>
        </p:spPr>
      </p:pic>
      <p:pic>
        <p:nvPicPr>
          <p:cNvPr id="155" name="Picture 19"/>
          <p:cNvPicPr/>
          <p:nvPr/>
        </p:nvPicPr>
        <p:blipFill>
          <a:blip r:embed="rId5"/>
          <a:srcRect t="47517"/>
          <a:stretch>
            <a:fillRect/>
          </a:stretch>
        </p:blipFill>
        <p:spPr>
          <a:xfrm rot="-10800000">
            <a:off x="13783785" y="9245400"/>
            <a:ext cx="1924751" cy="1010158"/>
          </a:xfrm>
          <a:prstGeom prst="rect">
            <a:avLst/>
          </a:prstGeom>
        </p:spPr>
      </p:pic>
      <p:pic>
        <p:nvPicPr>
          <p:cNvPr id="156" name="Picture 20"/>
          <p:cNvPicPr/>
          <p:nvPr/>
        </p:nvPicPr>
        <p:blipFill>
          <a:blip r:embed="rId6"/>
          <a:stretch>
            <a:fillRect/>
          </a:stretch>
        </p:blipFill>
        <p:spPr>
          <a:xfrm rot="-10800000">
            <a:off x="14173384" y="817005"/>
            <a:ext cx="1964295" cy="1964295"/>
          </a:xfrm>
          <a:prstGeom prst="rect">
            <a:avLst/>
          </a:prstGeom>
        </p:spPr>
      </p:pic>
      <p:pic>
        <p:nvPicPr>
          <p:cNvPr id="157" name="Picture 21"/>
          <p:cNvPicPr/>
          <p:nvPr/>
        </p:nvPicPr>
        <p:blipFill>
          <a:blip r:embed="rId7"/>
          <a:stretch>
            <a:fillRect/>
          </a:stretch>
        </p:blipFill>
        <p:spPr>
          <a:xfrm rot="-10800000">
            <a:off x="13783785" y="638175"/>
            <a:ext cx="3505102" cy="3505102"/>
          </a:xfrm>
          <a:prstGeom prst="rect">
            <a:avLst/>
          </a:prstGeom>
        </p:spPr>
      </p:pic>
      <p:pic>
        <p:nvPicPr>
          <p:cNvPr id="158" name="Picture 22"/>
          <p:cNvPicPr/>
          <p:nvPr/>
        </p:nvPicPr>
        <p:blipFill>
          <a:blip r:embed="rId8"/>
          <a:stretch>
            <a:fillRect/>
          </a:stretch>
        </p:blipFill>
        <p:spPr>
          <a:xfrm rot="-5400000">
            <a:off x="15842390" y="5676773"/>
            <a:ext cx="1759810" cy="1759810"/>
          </a:xfrm>
          <a:prstGeom prst="rect">
            <a:avLst/>
          </a:prstGeom>
        </p:spPr>
      </p:pic>
      <p:pic>
        <p:nvPicPr>
          <p:cNvPr id="159" name="Picture 23"/>
          <p:cNvPicPr/>
          <p:nvPr/>
        </p:nvPicPr>
        <p:blipFill>
          <a:blip r:embed="rId9"/>
          <a:stretch>
            <a:fillRect/>
          </a:stretch>
        </p:blipFill>
        <p:spPr>
          <a:xfrm rot="-1997403">
            <a:off x="12287887" y="233958"/>
            <a:ext cx="966963" cy="966963"/>
          </a:xfrm>
          <a:prstGeom prst="rect">
            <a:avLst/>
          </a:prstGeom>
        </p:spPr>
      </p:pic>
      <p:pic>
        <p:nvPicPr>
          <p:cNvPr id="160" name="Picture 24"/>
          <p:cNvPicPr/>
          <p:nvPr/>
        </p:nvPicPr>
        <p:blipFill>
          <a:blip r:embed="rId10"/>
          <a:stretch>
            <a:fillRect/>
          </a:stretch>
        </p:blipFill>
        <p:spPr>
          <a:xfrm rot="-1997403">
            <a:off x="4732656" y="9295812"/>
            <a:ext cx="582677" cy="582677"/>
          </a:xfrm>
          <a:prstGeom prst="rect">
            <a:avLst/>
          </a:prstGeom>
        </p:spPr>
      </p:pic>
      <p:sp>
        <p:nvSpPr>
          <p:cNvPr id="161" name="Text Box 160"/>
          <p:cNvSpPr txBox="1"/>
          <p:nvPr/>
        </p:nvSpPr>
        <p:spPr>
          <a:xfrm>
            <a:off x="15586075" y="-15875"/>
            <a:ext cx="2726690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"/>
          <p:cNvSpPr txBox="1"/>
          <p:nvPr/>
        </p:nvSpPr>
        <p:spPr>
          <a:xfrm>
            <a:off x="4620555" y="3632073"/>
            <a:ext cx="8879253" cy="20447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algn="ctr">
              <a:lnSpc>
                <a:spcPts val="16130"/>
              </a:lnSpc>
            </a:pPr>
            <a:r>
              <a:rPr lang="en-US" sz="14400" b="1" spc="504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Solutions</a:t>
            </a:r>
            <a:endParaRPr lang="en-US" sz="14400" b="1" spc="504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15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178876" y="1123950"/>
            <a:ext cx="4019550" cy="4019550"/>
          </a:xfrm>
          <a:prstGeom prst="rect">
            <a:avLst/>
          </a:prstGeom>
        </p:spPr>
      </p:pic>
      <p:pic>
        <p:nvPicPr>
          <p:cNvPr id="16" name="Picture 6"/>
          <p:cNvPicPr/>
          <p:nvPr/>
        </p:nvPicPr>
        <p:blipFill>
          <a:blip r:embed="rId2"/>
          <a:srcRect l="38414"/>
          <a:stretch>
            <a:fillRect/>
          </a:stretch>
        </p:blipFill>
        <p:spPr>
          <a:xfrm>
            <a:off x="-535413" y="446667"/>
            <a:ext cx="2592968" cy="4210321"/>
          </a:xfrm>
          <a:prstGeom prst="rect">
            <a:avLst/>
          </a:prstGeom>
        </p:spPr>
      </p:pic>
      <p:pic>
        <p:nvPicPr>
          <p:cNvPr id="17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776072" y="8073446"/>
            <a:ext cx="1954948" cy="1954948"/>
          </a:xfrm>
          <a:prstGeom prst="rect">
            <a:avLst/>
          </a:prstGeom>
        </p:spPr>
      </p:pic>
      <p:pic>
        <p:nvPicPr>
          <p:cNvPr id="18" name="Picture 8"/>
          <p:cNvPicPr/>
          <p:nvPr/>
        </p:nvPicPr>
        <p:blipFill>
          <a:blip r:embed="rId4"/>
          <a:stretch>
            <a:fillRect/>
          </a:stretch>
        </p:blipFill>
        <p:spPr>
          <a:xfrm rot="5737085">
            <a:off x="754085" y="6131887"/>
            <a:ext cx="849584" cy="849584"/>
          </a:xfrm>
          <a:prstGeom prst="rect">
            <a:avLst/>
          </a:prstGeom>
        </p:spPr>
      </p:pic>
      <p:pic>
        <p:nvPicPr>
          <p:cNvPr id="19" name="Picture 9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>
            <a:off x="2856571" y="-111475"/>
            <a:ext cx="1763984" cy="925784"/>
          </a:xfrm>
          <a:prstGeom prst="rect">
            <a:avLst/>
          </a:prstGeom>
        </p:spPr>
      </p:pic>
      <p:pic>
        <p:nvPicPr>
          <p:cNvPr id="2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213902" y="7742648"/>
            <a:ext cx="1502752" cy="1502752"/>
          </a:xfrm>
          <a:prstGeom prst="rect">
            <a:avLst/>
          </a:prstGeom>
        </p:spPr>
      </p:pic>
      <p:pic>
        <p:nvPicPr>
          <p:cNvPr id="21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296329" y="6707637"/>
            <a:ext cx="2790825" cy="2790825"/>
          </a:xfrm>
          <a:prstGeom prst="rect">
            <a:avLst/>
          </a:prstGeom>
        </p:spPr>
      </p:pic>
      <p:pic>
        <p:nvPicPr>
          <p:cNvPr id="22" name="Picture 12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2428268" y="1552575"/>
            <a:ext cx="1228725" cy="1228725"/>
          </a:xfrm>
          <a:prstGeom prst="rect">
            <a:avLst/>
          </a:prstGeom>
        </p:spPr>
      </p:pic>
      <p:pic>
        <p:nvPicPr>
          <p:cNvPr id="23" name="Picture 13"/>
          <p:cNvPicPr/>
          <p:nvPr/>
        </p:nvPicPr>
        <p:blipFill>
          <a:blip r:embed="rId1"/>
          <a:stretch>
            <a:fillRect/>
          </a:stretch>
        </p:blipFill>
        <p:spPr>
          <a:xfrm rot="-10800000">
            <a:off x="12494742" y="5750883"/>
            <a:ext cx="3300037" cy="3300037"/>
          </a:xfrm>
          <a:prstGeom prst="rect">
            <a:avLst/>
          </a:prstGeom>
        </p:spPr>
      </p:pic>
      <p:pic>
        <p:nvPicPr>
          <p:cNvPr id="24" name="Picture 14"/>
          <p:cNvPicPr/>
          <p:nvPr/>
        </p:nvPicPr>
        <p:blipFill>
          <a:blip r:embed="rId2"/>
          <a:srcRect l="55415" b="31100"/>
          <a:stretch>
            <a:fillRect/>
          </a:stretch>
        </p:blipFill>
        <p:spPr>
          <a:xfrm rot="-10800000">
            <a:off x="16666617" y="6707357"/>
            <a:ext cx="2048238" cy="3165295"/>
          </a:xfrm>
          <a:prstGeom prst="rect">
            <a:avLst/>
          </a:prstGeom>
        </p:spPr>
      </p:pic>
      <p:pic>
        <p:nvPicPr>
          <p:cNvPr id="25" name="Picture 15"/>
          <p:cNvPicPr/>
          <p:nvPr/>
        </p:nvPicPr>
        <p:blipFill>
          <a:blip r:embed="rId3"/>
          <a:srcRect l="57155" b="16968"/>
          <a:stretch>
            <a:fillRect/>
          </a:stretch>
        </p:blipFill>
        <p:spPr>
          <a:xfrm rot="-10800000">
            <a:off x="17293592" y="-863390"/>
            <a:ext cx="1245705" cy="2414166"/>
          </a:xfrm>
          <a:prstGeom prst="rect">
            <a:avLst/>
          </a:prstGeom>
        </p:spPr>
      </p:pic>
      <p:pic>
        <p:nvPicPr>
          <p:cNvPr id="26" name="Picture 16"/>
          <p:cNvPicPr/>
          <p:nvPr/>
        </p:nvPicPr>
        <p:blipFill>
          <a:blip r:embed="rId4"/>
          <a:stretch>
            <a:fillRect/>
          </a:stretch>
        </p:blipFill>
        <p:spPr>
          <a:xfrm rot="-10800000">
            <a:off x="17497219" y="3303129"/>
            <a:ext cx="584041" cy="584041"/>
          </a:xfrm>
          <a:prstGeom prst="rect">
            <a:avLst/>
          </a:prstGeom>
        </p:spPr>
      </p:pic>
      <p:pic>
        <p:nvPicPr>
          <p:cNvPr id="27" name="Picture 17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 rot="-10800000">
            <a:off x="13870028" y="9471503"/>
            <a:ext cx="1924751" cy="1010158"/>
          </a:xfrm>
          <a:prstGeom prst="rect">
            <a:avLst/>
          </a:prstGeom>
        </p:spPr>
      </p:pic>
      <p:pic>
        <p:nvPicPr>
          <p:cNvPr id="28" name="Picture 18"/>
          <p:cNvPicPr/>
          <p:nvPr/>
        </p:nvPicPr>
        <p:blipFill>
          <a:blip r:embed="rId5"/>
          <a:stretch>
            <a:fillRect/>
          </a:stretch>
        </p:blipFill>
        <p:spPr>
          <a:xfrm rot="-10800000">
            <a:off x="13830484" y="817005"/>
            <a:ext cx="1964295" cy="1964295"/>
          </a:xfrm>
          <a:prstGeom prst="rect">
            <a:avLst/>
          </a:prstGeom>
        </p:spPr>
      </p:pic>
      <p:pic>
        <p:nvPicPr>
          <p:cNvPr id="29" name="Picture 19"/>
          <p:cNvPicPr/>
          <p:nvPr/>
        </p:nvPicPr>
        <p:blipFill>
          <a:blip r:embed="rId6"/>
          <a:stretch>
            <a:fillRect/>
          </a:stretch>
        </p:blipFill>
        <p:spPr>
          <a:xfrm rot="-10800000">
            <a:off x="13440885" y="638175"/>
            <a:ext cx="3505102" cy="3505102"/>
          </a:xfrm>
          <a:prstGeom prst="rect">
            <a:avLst/>
          </a:prstGeom>
        </p:spPr>
      </p:pic>
      <p:pic>
        <p:nvPicPr>
          <p:cNvPr id="30" name="Picture 20"/>
          <p:cNvPicPr/>
          <p:nvPr/>
        </p:nvPicPr>
        <p:blipFill>
          <a:blip r:embed="rId7"/>
          <a:stretch>
            <a:fillRect/>
          </a:stretch>
        </p:blipFill>
        <p:spPr>
          <a:xfrm rot="-5400000">
            <a:off x="15499490" y="5676773"/>
            <a:ext cx="1759810" cy="1759810"/>
          </a:xfrm>
          <a:prstGeom prst="rect">
            <a:avLst/>
          </a:prstGeom>
        </p:spPr>
      </p:pic>
      <p:pic>
        <p:nvPicPr>
          <p:cNvPr id="31" name="Picture 21"/>
          <p:cNvPicPr/>
          <p:nvPr/>
        </p:nvPicPr>
        <p:blipFill>
          <a:blip r:embed="rId8"/>
          <a:stretch>
            <a:fillRect/>
          </a:stretch>
        </p:blipFill>
        <p:spPr>
          <a:xfrm rot="-1997403">
            <a:off x="12287887" y="233958"/>
            <a:ext cx="966963" cy="966963"/>
          </a:xfrm>
          <a:prstGeom prst="rect">
            <a:avLst/>
          </a:prstGeom>
        </p:spPr>
      </p:pic>
      <p:pic>
        <p:nvPicPr>
          <p:cNvPr id="32" name="Picture 22"/>
          <p:cNvPicPr/>
          <p:nvPr/>
        </p:nvPicPr>
        <p:blipFill>
          <a:blip r:embed="rId9"/>
          <a:stretch>
            <a:fillRect/>
          </a:stretch>
        </p:blipFill>
        <p:spPr>
          <a:xfrm rot="-1997403">
            <a:off x="4732656" y="9295812"/>
            <a:ext cx="582677" cy="582677"/>
          </a:xfrm>
          <a:prstGeom prst="rect">
            <a:avLst/>
          </a:prstGeom>
        </p:spPr>
      </p:pic>
      <p:sp>
        <p:nvSpPr>
          <p:cNvPr id="33" name="Text Box 32"/>
          <p:cNvSpPr txBox="1"/>
          <p:nvPr/>
        </p:nvSpPr>
        <p:spPr>
          <a:xfrm>
            <a:off x="15317470" y="-15875"/>
            <a:ext cx="299529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/>
          <p:cNvSpPr txBox="1"/>
          <p:nvPr/>
        </p:nvSpPr>
        <p:spPr>
          <a:xfrm>
            <a:off x="1368985" y="3770100"/>
            <a:ext cx="5530850" cy="54864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sz="2400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Memory Leak Detection Tools, such as 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2400" b="1" i="1" u="sng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"/>
                <a:ea typeface="SimSun"/>
              </a:rPr>
              <a:t>Valgrind</a:t>
            </a:r>
            <a:r>
              <a:rPr lang="en-US" sz="2400" i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 </a:t>
            </a:r>
            <a:r>
              <a:rPr lang="en-US" sz="2400" i="0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and</a:t>
            </a:r>
            <a:r>
              <a:rPr lang="en-US" sz="2400" i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 </a:t>
            </a:r>
            <a:r>
              <a:rPr lang="en-US" sz="2400" b="1" i="1" u="sng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"/>
                <a:ea typeface="SimSun"/>
              </a:rPr>
              <a:t>AddressSanitizer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sz="2400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2400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Pros: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lang="en-US" sz="2400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342900" lvl="0" indent="-342900" algn="l" defTabSz="914400">
              <a:lnSpc>
                <a:spcPct val="100000"/>
              </a:lnSpc>
              <a:buFont typeface="Arial" panose="020B060402020209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sz="2400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Guide developers to troubleshot memory issues.</a:t>
            </a:r>
            <a:endParaRPr sz="2400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342900" lvl="0" indent="-342900" algn="l" defTabSz="914400">
              <a:lnSpc>
                <a:spcPct val="100000"/>
              </a:lnSpc>
              <a:buFont typeface="Arial" panose="020B060402020209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sz="2400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Locate the codes</a:t>
            </a:r>
            <a:r>
              <a:rPr lang="zh-CN" sz="2400" b="0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 </a:t>
            </a:r>
            <a:r>
              <a:rPr lang="zh-CN" sz="2400" b="0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with potential memory issues.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sz="2400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zh-CN" sz="2400" b="0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Cons: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SimSun"/>
            </a:endParaRPr>
          </a:p>
          <a:p>
            <a:pPr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lang="en-US" sz="2400" b="0" i="0" u="none" strike="noStrike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342900" lvl="0" indent="-342900" algn="l" defTabSz="914400">
              <a:lnSpc>
                <a:spcPct val="100000"/>
              </a:lnSpc>
              <a:buFont typeface="Arial" panose="020B060402020209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zh-CN" sz="2400" b="0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The accuracy depends on the tools.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SimSun"/>
            </a:endParaRPr>
          </a:p>
          <a:p>
            <a:pPr marL="342900" lvl="0" indent="-342900" algn="l" defTabSz="914400">
              <a:lnSpc>
                <a:spcPct val="100000"/>
              </a:lnSpc>
              <a:buFont typeface="Arial" panose="020B060402020209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zh-CN" sz="2400" b="0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Some mistakes may be missed.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lang="en-US" sz="2400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</p:txBody>
      </p:sp>
      <p:pic>
        <p:nvPicPr>
          <p:cNvPr id="36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37" name="Picture 4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38" name="Picture 5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39" name="Picture 6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40" name="Picture 7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873577" y="1138795"/>
            <a:ext cx="990815" cy="990815"/>
          </a:xfrm>
          <a:prstGeom prst="rect">
            <a:avLst/>
          </a:prstGeom>
        </p:spPr>
      </p:pic>
      <p:pic>
        <p:nvPicPr>
          <p:cNvPr id="41" name="Picture 8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1119633" y="2893591"/>
            <a:ext cx="472648" cy="472648"/>
          </a:xfrm>
          <a:prstGeom prst="rect">
            <a:avLst/>
          </a:prstGeom>
        </p:spPr>
      </p:pic>
      <p:sp>
        <p:nvSpPr>
          <p:cNvPr id="42" name="Text Box 41"/>
          <p:cNvSpPr txBox="1"/>
          <p:nvPr/>
        </p:nvSpPr>
        <p:spPr>
          <a:xfrm>
            <a:off x="2265233" y="1368074"/>
            <a:ext cx="11823700" cy="1308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Solution 1:</a:t>
            </a: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 </a:t>
            </a: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Memor</a:t>
            </a: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y Leak Detection Tools</a:t>
            </a:r>
            <a:endParaRPr lang="en-US" sz="4000" b="1" i="0" u="none" strike="noStrike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lang="en-US" sz="4000" b="1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rcRect r="5910"/>
          <a:stretch>
            <a:fillRect/>
          </a:stretch>
        </p:blipFill>
        <p:spPr>
          <a:xfrm>
            <a:off x="7732276" y="3129915"/>
            <a:ext cx="9798538" cy="6362700"/>
          </a:xfrm>
          <a:prstGeom prst="rect">
            <a:avLst/>
          </a:prstGeom>
        </p:spPr>
      </p:pic>
      <p:sp>
        <p:nvSpPr>
          <p:cNvPr id="44" name="Text Box 43"/>
          <p:cNvSpPr txBox="1"/>
          <p:nvPr/>
        </p:nvSpPr>
        <p:spPr>
          <a:xfrm>
            <a:off x="15658465" y="-15875"/>
            <a:ext cx="2654300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47" name="Picture 4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48" name="Picture 5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49" name="Picture 6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50" name="Picture 7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625826" y="1099198"/>
            <a:ext cx="990815" cy="990815"/>
          </a:xfrm>
          <a:prstGeom prst="rect">
            <a:avLst/>
          </a:prstGeom>
        </p:spPr>
      </p:pic>
      <p:pic>
        <p:nvPicPr>
          <p:cNvPr id="51" name="Picture 8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571376" y="2893591"/>
            <a:ext cx="472648" cy="472648"/>
          </a:xfrm>
          <a:prstGeom prst="rect">
            <a:avLst/>
          </a:prstGeom>
        </p:spPr>
      </p:pic>
      <p:sp>
        <p:nvSpPr>
          <p:cNvPr id="52" name="Text Box 51"/>
          <p:cNvSpPr txBox="1"/>
          <p:nvPr/>
        </p:nvSpPr>
        <p:spPr>
          <a:xfrm>
            <a:off x="1762125" y="1156970"/>
            <a:ext cx="15589250" cy="706755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Solution 2 (</a:t>
            </a: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  <a:cs typeface="+mn-ea"/>
              </a:rPr>
              <a:t>R</a:t>
            </a:r>
            <a:r>
              <a:rPr lang="en-US" sz="4000" b="1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  <a:cs typeface="+mn-ea"/>
                <a:sym typeface="+mn-ea"/>
              </a:rPr>
              <a:t>ecommended</a:t>
            </a: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  <a:cs typeface="+mn-ea"/>
              </a:rPr>
              <a:t>)</a:t>
            </a: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:</a:t>
            </a: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 Use a modern language, Rust</a:t>
            </a:r>
            <a:endParaRPr lang="en-US" sz="4000" b="1" i="0" u="none" strike="noStrike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</p:txBody>
      </p:sp>
      <p:pic>
        <p:nvPicPr>
          <p:cNvPr id="53" name="Picture 2"/>
          <p:cNvPicPr/>
          <p:nvPr/>
        </p:nvPicPr>
        <p:blipFill>
          <a:blip r:embed="rId7"/>
          <a:srcRect l="27531" t="53839" r="27531" b="28384"/>
          <a:stretch>
            <a:fillRect/>
          </a:stretch>
        </p:blipFill>
        <p:spPr>
          <a:xfrm rot="-5400000">
            <a:off x="6857795" y="5460837"/>
            <a:ext cx="3847941" cy="241467"/>
          </a:xfrm>
          <a:prstGeom prst="rect">
            <a:avLst/>
          </a:prstGeom>
        </p:spPr>
      </p:pic>
      <p:pic>
        <p:nvPicPr>
          <p:cNvPr id="54" name="Picture 53"/>
          <p:cNvPicPr/>
          <p:nvPr/>
        </p:nvPicPr>
        <p:blipFill>
          <a:blip r:embed="rId8"/>
          <a:stretch>
            <a:fillRect/>
          </a:stretch>
        </p:blipFill>
        <p:spPr>
          <a:xfrm>
            <a:off x="4628316" y="5143500"/>
            <a:ext cx="3487249" cy="3492378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 rot="0">
            <a:off x="1762024" y="2923772"/>
            <a:ext cx="3751384" cy="3060700"/>
            <a:chOff x="1355957" y="2923772"/>
            <a:chExt cx="3751384" cy="3060700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/>
            <a:srcRect r="19294"/>
            <a:stretch>
              <a:fillRect/>
            </a:stretch>
          </p:blipFill>
          <p:spPr>
            <a:xfrm>
              <a:off x="1355957" y="2923772"/>
              <a:ext cx="3751384" cy="30607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5957" y="2923772"/>
              <a:ext cx="2476500" cy="1066800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3129915"/>
            <a:ext cx="8497134" cy="5029199"/>
          </a:xfrm>
          <a:prstGeom prst="rect">
            <a:avLst/>
          </a:prstGeom>
        </p:spPr>
      </p:pic>
      <p:sp>
        <p:nvSpPr>
          <p:cNvPr id="59" name="Text Box 58"/>
          <p:cNvSpPr txBox="1"/>
          <p:nvPr/>
        </p:nvSpPr>
        <p:spPr>
          <a:xfrm>
            <a:off x="15425420" y="-15875"/>
            <a:ext cx="288734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62" name="Picture 5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63" name="Picture 6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64" name="Picture 7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65" name="Picture 8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2156048" y="1472903"/>
            <a:ext cx="990815" cy="990815"/>
          </a:xfrm>
          <a:prstGeom prst="rect">
            <a:avLst/>
          </a:prstGeom>
        </p:spPr>
      </p:pic>
      <p:pic>
        <p:nvPicPr>
          <p:cNvPr id="66" name="Picture 9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1119633" y="2893591"/>
            <a:ext cx="472648" cy="472648"/>
          </a:xfrm>
          <a:prstGeom prst="rect">
            <a:avLst/>
          </a:prstGeom>
        </p:spPr>
      </p:pic>
      <p:sp>
        <p:nvSpPr>
          <p:cNvPr id="67" name="Text Box 66"/>
          <p:cNvSpPr txBox="1"/>
          <p:nvPr/>
        </p:nvSpPr>
        <p:spPr>
          <a:xfrm>
            <a:off x="2573373" y="9081263"/>
            <a:ext cx="13269057" cy="6413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Source From: Oey, KAS, Kwee, C, Chua, W, Nabiilah, GZ &amp; Rojali 2023, ‘Rust’s Memory Safety Model: An Evaluation of Its Effectiveness in Preventing Common Vulnerabilities’,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 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Procedia Computer Science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, vol. 227, pp. 119–127.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SimSun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rcRect l="7249" r="10788" b="57924"/>
          <a:stretch>
            <a:fillRect/>
          </a:stretch>
        </p:blipFill>
        <p:spPr>
          <a:xfrm>
            <a:off x="541123" y="2848952"/>
            <a:ext cx="8550037" cy="5009783"/>
          </a:xfrm>
          <a:prstGeom prst="rect">
            <a:avLst/>
          </a:prstGeom>
        </p:spPr>
      </p:pic>
      <p:sp>
        <p:nvSpPr>
          <p:cNvPr id="69" name="Text Box 68"/>
          <p:cNvSpPr txBox="1"/>
          <p:nvPr/>
        </p:nvSpPr>
        <p:spPr>
          <a:xfrm>
            <a:off x="1683214" y="842962"/>
            <a:ext cx="11309350" cy="698500"/>
          </a:xfrm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Rust is efficient</a:t>
            </a:r>
            <a:endParaRPr lang="en-US" sz="4000" b="1" i="0" u="none" strike="noStrike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7"/>
          <a:srcRect l="6526" t="44400" r="10877"/>
          <a:stretch>
            <a:fillRect/>
          </a:stretch>
        </p:blipFill>
        <p:spPr>
          <a:xfrm>
            <a:off x="9374701" y="2421914"/>
            <a:ext cx="8154419" cy="6168674"/>
          </a:xfrm>
          <a:prstGeom prst="rect">
            <a:avLst/>
          </a:prstGeom>
        </p:spPr>
      </p:pic>
      <p:sp>
        <p:nvSpPr>
          <p:cNvPr id="71" name="Text Box 70"/>
          <p:cNvSpPr txBox="1"/>
          <p:nvPr/>
        </p:nvSpPr>
        <p:spPr>
          <a:xfrm>
            <a:off x="15496540" y="-15875"/>
            <a:ext cx="281622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74" name="Picture 6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75" name="Picture 7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76" name="Picture 8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77" name="Picture 9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2156048" y="1472903"/>
            <a:ext cx="990815" cy="990815"/>
          </a:xfrm>
          <a:prstGeom prst="rect">
            <a:avLst/>
          </a:prstGeom>
        </p:spPr>
      </p:pic>
      <p:pic>
        <p:nvPicPr>
          <p:cNvPr id="78" name="Picture 10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1119633" y="2893591"/>
            <a:ext cx="472648" cy="472648"/>
          </a:xfrm>
          <a:prstGeom prst="rect">
            <a:avLst/>
          </a:prstGeom>
        </p:spPr>
      </p:pic>
      <p:pic>
        <p:nvPicPr>
          <p:cNvPr id="79" name="Picture 78"/>
          <p:cNvPicPr/>
          <p:nvPr/>
        </p:nvPicPr>
        <p:blipFill>
          <a:blip r:embed="rId7"/>
          <a:stretch>
            <a:fillRect/>
          </a:stretch>
        </p:blipFill>
        <p:spPr>
          <a:xfrm>
            <a:off x="2010665" y="1625600"/>
            <a:ext cx="14782800" cy="7035800"/>
          </a:xfrm>
          <a:prstGeom prst="rect">
            <a:avLst/>
          </a:prstGeom>
        </p:spPr>
      </p:pic>
      <p:sp>
        <p:nvSpPr>
          <p:cNvPr id="80" name="Text Box 79"/>
          <p:cNvSpPr txBox="1"/>
          <p:nvPr/>
        </p:nvSpPr>
        <p:spPr>
          <a:xfrm>
            <a:off x="2509471" y="8937625"/>
            <a:ext cx="13269057" cy="6413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Source From: Oey, KAS, Kwee, C, Chua, W, Nabiilah, GZ &amp; Rojali 2023, ‘Rust’s Memory Safety Model: An Evaluation of Its Effectiveness in Preventing Common Vulnerabilities’,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 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Procedia Computer Science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, vol. 227, pp. 119–127.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SimSun"/>
            </a:endParaRPr>
          </a:p>
        </p:txBody>
      </p:sp>
      <p:sp>
        <p:nvSpPr>
          <p:cNvPr id="81" name="Text Box 80"/>
          <p:cNvSpPr txBox="1"/>
          <p:nvPr/>
        </p:nvSpPr>
        <p:spPr>
          <a:xfrm>
            <a:off x="2010665" y="629020"/>
            <a:ext cx="11309350" cy="698500"/>
          </a:xfrm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Rust is</a:t>
            </a: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 friendly</a:t>
            </a:r>
            <a:endParaRPr lang="en-US" sz="4000" b="1" i="0" u="none" strike="noStrike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</p:txBody>
      </p:sp>
      <p:sp>
        <p:nvSpPr>
          <p:cNvPr id="82" name="Text Box 81"/>
          <p:cNvSpPr txBox="1"/>
          <p:nvPr/>
        </p:nvSpPr>
        <p:spPr>
          <a:xfrm>
            <a:off x="15568930" y="-15875"/>
            <a:ext cx="274383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85" name="Picture 4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86" name="Picture 5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87" name="Picture 6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88" name="Picture 7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2156048" y="1472903"/>
            <a:ext cx="990815" cy="990815"/>
          </a:xfrm>
          <a:prstGeom prst="rect">
            <a:avLst/>
          </a:prstGeom>
        </p:spPr>
      </p:pic>
      <p:pic>
        <p:nvPicPr>
          <p:cNvPr id="89" name="Picture 8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1119633" y="2893591"/>
            <a:ext cx="472648" cy="472648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 rot="0">
            <a:off x="2522769" y="1781908"/>
            <a:ext cx="12915900" cy="6877050"/>
            <a:chOff x="2351942" y="2133600"/>
            <a:chExt cx="12915900" cy="6877050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7"/>
            <a:srcRect l="1183"/>
            <a:stretch>
              <a:fillRect/>
            </a:stretch>
          </p:blipFill>
          <p:spPr>
            <a:xfrm>
              <a:off x="2351942" y="6305550"/>
              <a:ext cx="12915900" cy="270510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51942" y="2133600"/>
              <a:ext cx="12915900" cy="6019800"/>
            </a:xfrm>
            <a:prstGeom prst="rect">
              <a:avLst/>
            </a:prstGeom>
          </p:spPr>
        </p:pic>
      </p:grpSp>
      <p:sp>
        <p:nvSpPr>
          <p:cNvPr id="93" name="Text Box 92"/>
          <p:cNvSpPr txBox="1"/>
          <p:nvPr/>
        </p:nvSpPr>
        <p:spPr>
          <a:xfrm>
            <a:off x="2274435" y="8937625"/>
            <a:ext cx="14776450" cy="64516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Source From:  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Stackoverflow 2023, '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Stack Overflow Developer Survey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', 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accessed 20 </a:t>
            </a:r>
            <a:r>
              <a:rPr lang="en-US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July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 202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4, &lt;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  <a:hlinkClick r:id="rId9"/>
              </a:rPr>
              <a:t>https://survey.stackoverflow.co/2023/#section-admired-and-desired-programming-scripting-and-markup-languages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&gt;</a:t>
            </a:r>
            <a:endParaRPr lang="zh-CN" sz="1800" b="0" i="0" u="none" strike="noStrike">
              <a:solidFill>
                <a:srgbClr val="FFFFFF">
                  <a:alpha val="100000"/>
                </a:srgbClr>
              </a:solidFill>
              <a:latin typeface="monospace"/>
              <a:ea typeface="monospace"/>
            </a:endParaRPr>
          </a:p>
        </p:txBody>
      </p:sp>
      <p:sp>
        <p:nvSpPr>
          <p:cNvPr id="94" name="Text Box 93"/>
          <p:cNvSpPr txBox="1"/>
          <p:nvPr/>
        </p:nvSpPr>
        <p:spPr>
          <a:xfrm>
            <a:off x="2010665" y="629020"/>
            <a:ext cx="11309350" cy="706755"/>
          </a:xfrm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Rust is</a:t>
            </a: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 popular</a:t>
            </a:r>
            <a:endParaRPr lang="en-US" sz="4000" b="1" i="0" u="none" strike="noStrike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</p:txBody>
      </p:sp>
      <p:sp>
        <p:nvSpPr>
          <p:cNvPr id="95" name="Text Box 94"/>
          <p:cNvSpPr txBox="1"/>
          <p:nvPr/>
        </p:nvSpPr>
        <p:spPr>
          <a:xfrm>
            <a:off x="15605125" y="-15875"/>
            <a:ext cx="2707640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85" name="Picture 4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86" name="Picture 5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87" name="Picture 6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88" name="Picture 7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2156048" y="1472903"/>
            <a:ext cx="990815" cy="990815"/>
          </a:xfrm>
          <a:prstGeom prst="rect">
            <a:avLst/>
          </a:prstGeom>
        </p:spPr>
      </p:pic>
      <p:pic>
        <p:nvPicPr>
          <p:cNvPr id="89" name="Picture 8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1119633" y="2893591"/>
            <a:ext cx="472648" cy="472648"/>
          </a:xfrm>
          <a:prstGeom prst="rect">
            <a:avLst/>
          </a:prstGeom>
        </p:spPr>
      </p:pic>
      <p:sp>
        <p:nvSpPr>
          <p:cNvPr id="93" name="Text Box 92"/>
          <p:cNvSpPr txBox="1"/>
          <p:nvPr/>
        </p:nvSpPr>
        <p:spPr>
          <a:xfrm>
            <a:off x="2274435" y="8937625"/>
            <a:ext cx="14776450" cy="64516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Source From:  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Stackoverflow 2023, '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Stack Overflow Developer Survey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', 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accessed 20 </a:t>
            </a:r>
            <a:r>
              <a:rPr lang="en-US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July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 202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4, &lt;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  <a:hlinkClick r:id="rId7"/>
              </a:rPr>
              <a:t>https://survey.stackoverflow.co/2023/#section-admired-and-desired-programming-scripting-and-markup-languages</a:t>
            </a:r>
            <a:r>
              <a:rPr lang="zh-CN" sz="1800" b="0" i="0" u="none" strike="noStrike">
                <a:solidFill>
                  <a:srgbClr val="FFFFFF">
                    <a:alpha val="100000"/>
                  </a:srgbClr>
                </a:solidFill>
                <a:latin typeface="monospace"/>
                <a:ea typeface="monospace"/>
              </a:rPr>
              <a:t>&gt;</a:t>
            </a:r>
            <a:endParaRPr lang="zh-CN" sz="1800" b="0" i="0" u="none" strike="noStrike">
              <a:solidFill>
                <a:srgbClr val="FFFFFF">
                  <a:alpha val="100000"/>
                </a:srgbClr>
              </a:solidFill>
              <a:latin typeface="monospace"/>
              <a:ea typeface="monospace"/>
            </a:endParaRPr>
          </a:p>
        </p:txBody>
      </p:sp>
      <p:sp>
        <p:nvSpPr>
          <p:cNvPr id="94" name="Text Box 93"/>
          <p:cNvSpPr txBox="1"/>
          <p:nvPr/>
        </p:nvSpPr>
        <p:spPr>
          <a:xfrm>
            <a:off x="2010665" y="629020"/>
            <a:ext cx="11309350" cy="706755"/>
          </a:xfrm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Rust is</a:t>
            </a: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 ....</a:t>
            </a:r>
            <a:endParaRPr lang="en-US" sz="4000" b="1" i="0" u="none" strike="noStrike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</p:txBody>
      </p:sp>
      <p:sp>
        <p:nvSpPr>
          <p:cNvPr id="95" name="Text Box 94"/>
          <p:cNvSpPr txBox="1"/>
          <p:nvPr/>
        </p:nvSpPr>
        <p:spPr>
          <a:xfrm>
            <a:off x="15605125" y="-15875"/>
            <a:ext cx="2707640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  <p:pic>
        <p:nvPicPr>
          <p:cNvPr id="1" name="Picture 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55670" y="2190750"/>
            <a:ext cx="10131425" cy="57384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2"/>
          <p:cNvSpPr txBox="1"/>
          <p:nvPr/>
        </p:nvSpPr>
        <p:spPr>
          <a:xfrm>
            <a:off x="4319905" y="3632200"/>
            <a:ext cx="9959340" cy="20681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p>
            <a:pPr algn="ctr">
              <a:lnSpc>
                <a:spcPts val="16130"/>
              </a:lnSpc>
            </a:pPr>
            <a:r>
              <a:rPr lang="en-US" sz="14400" b="1" spc="504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C</a:t>
            </a:r>
            <a:r>
              <a:rPr lang="en-US" sz="14400" b="1" spc="504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onclsion</a:t>
            </a:r>
            <a:endParaRPr lang="en-US" sz="14400" b="1" spc="504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108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178876" y="1123950"/>
            <a:ext cx="4019550" cy="4019550"/>
          </a:xfrm>
          <a:prstGeom prst="rect">
            <a:avLst/>
          </a:prstGeom>
        </p:spPr>
      </p:pic>
      <p:pic>
        <p:nvPicPr>
          <p:cNvPr id="109" name="Picture 6"/>
          <p:cNvPicPr/>
          <p:nvPr/>
        </p:nvPicPr>
        <p:blipFill>
          <a:blip r:embed="rId2"/>
          <a:srcRect l="38414"/>
          <a:stretch>
            <a:fillRect/>
          </a:stretch>
        </p:blipFill>
        <p:spPr>
          <a:xfrm>
            <a:off x="-535413" y="446667"/>
            <a:ext cx="2592968" cy="4210321"/>
          </a:xfrm>
          <a:prstGeom prst="rect">
            <a:avLst/>
          </a:prstGeom>
        </p:spPr>
      </p:pic>
      <p:pic>
        <p:nvPicPr>
          <p:cNvPr id="110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776072" y="8073446"/>
            <a:ext cx="1954948" cy="1954948"/>
          </a:xfrm>
          <a:prstGeom prst="rect">
            <a:avLst/>
          </a:prstGeom>
        </p:spPr>
      </p:pic>
      <p:pic>
        <p:nvPicPr>
          <p:cNvPr id="111" name="Picture 8"/>
          <p:cNvPicPr/>
          <p:nvPr/>
        </p:nvPicPr>
        <p:blipFill>
          <a:blip r:embed="rId4"/>
          <a:stretch>
            <a:fillRect/>
          </a:stretch>
        </p:blipFill>
        <p:spPr>
          <a:xfrm rot="5737085">
            <a:off x="754085" y="6131887"/>
            <a:ext cx="849584" cy="849584"/>
          </a:xfrm>
          <a:prstGeom prst="rect">
            <a:avLst/>
          </a:prstGeom>
        </p:spPr>
      </p:pic>
      <p:pic>
        <p:nvPicPr>
          <p:cNvPr id="112" name="Picture 9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>
            <a:off x="2856571" y="-111475"/>
            <a:ext cx="1763984" cy="925784"/>
          </a:xfrm>
          <a:prstGeom prst="rect">
            <a:avLst/>
          </a:prstGeom>
        </p:spPr>
      </p:pic>
      <p:pic>
        <p:nvPicPr>
          <p:cNvPr id="113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213902" y="7742648"/>
            <a:ext cx="1502752" cy="1502752"/>
          </a:xfrm>
          <a:prstGeom prst="rect">
            <a:avLst/>
          </a:prstGeom>
        </p:spPr>
      </p:pic>
      <p:pic>
        <p:nvPicPr>
          <p:cNvPr id="114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296329" y="6707637"/>
            <a:ext cx="2790825" cy="2790825"/>
          </a:xfrm>
          <a:prstGeom prst="rect">
            <a:avLst/>
          </a:prstGeom>
        </p:spPr>
      </p:pic>
      <p:pic>
        <p:nvPicPr>
          <p:cNvPr id="115" name="Picture 12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2428268" y="1552575"/>
            <a:ext cx="1228725" cy="1228725"/>
          </a:xfrm>
          <a:prstGeom prst="rect">
            <a:avLst/>
          </a:prstGeom>
        </p:spPr>
      </p:pic>
      <p:pic>
        <p:nvPicPr>
          <p:cNvPr id="116" name="Picture 13"/>
          <p:cNvPicPr/>
          <p:nvPr/>
        </p:nvPicPr>
        <p:blipFill>
          <a:blip r:embed="rId1"/>
          <a:stretch>
            <a:fillRect/>
          </a:stretch>
        </p:blipFill>
        <p:spPr>
          <a:xfrm rot="-10800000">
            <a:off x="12494742" y="5750883"/>
            <a:ext cx="3300037" cy="3300037"/>
          </a:xfrm>
          <a:prstGeom prst="rect">
            <a:avLst/>
          </a:prstGeom>
        </p:spPr>
      </p:pic>
      <p:pic>
        <p:nvPicPr>
          <p:cNvPr id="117" name="Picture 14"/>
          <p:cNvPicPr/>
          <p:nvPr/>
        </p:nvPicPr>
        <p:blipFill>
          <a:blip r:embed="rId2"/>
          <a:srcRect l="55415" b="31100"/>
          <a:stretch>
            <a:fillRect/>
          </a:stretch>
        </p:blipFill>
        <p:spPr>
          <a:xfrm rot="-10800000">
            <a:off x="16666617" y="6707357"/>
            <a:ext cx="2048238" cy="3165295"/>
          </a:xfrm>
          <a:prstGeom prst="rect">
            <a:avLst/>
          </a:prstGeom>
        </p:spPr>
      </p:pic>
      <p:pic>
        <p:nvPicPr>
          <p:cNvPr id="118" name="Picture 15"/>
          <p:cNvPicPr/>
          <p:nvPr/>
        </p:nvPicPr>
        <p:blipFill>
          <a:blip r:embed="rId3"/>
          <a:srcRect l="57155" b="16968"/>
          <a:stretch>
            <a:fillRect/>
          </a:stretch>
        </p:blipFill>
        <p:spPr>
          <a:xfrm rot="-10800000">
            <a:off x="17293592" y="-863390"/>
            <a:ext cx="1245705" cy="2414166"/>
          </a:xfrm>
          <a:prstGeom prst="rect">
            <a:avLst/>
          </a:prstGeom>
        </p:spPr>
      </p:pic>
      <p:pic>
        <p:nvPicPr>
          <p:cNvPr id="119" name="Picture 16"/>
          <p:cNvPicPr/>
          <p:nvPr/>
        </p:nvPicPr>
        <p:blipFill>
          <a:blip r:embed="rId4"/>
          <a:stretch>
            <a:fillRect/>
          </a:stretch>
        </p:blipFill>
        <p:spPr>
          <a:xfrm rot="-10800000">
            <a:off x="17497219" y="3303129"/>
            <a:ext cx="584041" cy="584041"/>
          </a:xfrm>
          <a:prstGeom prst="rect">
            <a:avLst/>
          </a:prstGeom>
        </p:spPr>
      </p:pic>
      <p:pic>
        <p:nvPicPr>
          <p:cNvPr id="120" name="Picture 17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 rot="-10800000">
            <a:off x="13870028" y="9471503"/>
            <a:ext cx="1924751" cy="1010158"/>
          </a:xfrm>
          <a:prstGeom prst="rect">
            <a:avLst/>
          </a:prstGeom>
        </p:spPr>
      </p:pic>
      <p:pic>
        <p:nvPicPr>
          <p:cNvPr id="121" name="Picture 18"/>
          <p:cNvPicPr/>
          <p:nvPr/>
        </p:nvPicPr>
        <p:blipFill>
          <a:blip r:embed="rId5"/>
          <a:stretch>
            <a:fillRect/>
          </a:stretch>
        </p:blipFill>
        <p:spPr>
          <a:xfrm rot="-10800000">
            <a:off x="13830484" y="817005"/>
            <a:ext cx="1964295" cy="1964295"/>
          </a:xfrm>
          <a:prstGeom prst="rect">
            <a:avLst/>
          </a:prstGeom>
        </p:spPr>
      </p:pic>
      <p:pic>
        <p:nvPicPr>
          <p:cNvPr id="122" name="Picture 19"/>
          <p:cNvPicPr/>
          <p:nvPr/>
        </p:nvPicPr>
        <p:blipFill>
          <a:blip r:embed="rId6"/>
          <a:stretch>
            <a:fillRect/>
          </a:stretch>
        </p:blipFill>
        <p:spPr>
          <a:xfrm rot="-10800000">
            <a:off x="13440885" y="638175"/>
            <a:ext cx="3505102" cy="3505102"/>
          </a:xfrm>
          <a:prstGeom prst="rect">
            <a:avLst/>
          </a:prstGeom>
        </p:spPr>
      </p:pic>
      <p:pic>
        <p:nvPicPr>
          <p:cNvPr id="123" name="Picture 20"/>
          <p:cNvPicPr/>
          <p:nvPr/>
        </p:nvPicPr>
        <p:blipFill>
          <a:blip r:embed="rId7"/>
          <a:stretch>
            <a:fillRect/>
          </a:stretch>
        </p:blipFill>
        <p:spPr>
          <a:xfrm rot="-5400000">
            <a:off x="15499490" y="5676773"/>
            <a:ext cx="1759810" cy="1759810"/>
          </a:xfrm>
          <a:prstGeom prst="rect">
            <a:avLst/>
          </a:prstGeom>
        </p:spPr>
      </p:pic>
      <p:pic>
        <p:nvPicPr>
          <p:cNvPr id="124" name="Picture 21"/>
          <p:cNvPicPr/>
          <p:nvPr/>
        </p:nvPicPr>
        <p:blipFill>
          <a:blip r:embed="rId8"/>
          <a:stretch>
            <a:fillRect/>
          </a:stretch>
        </p:blipFill>
        <p:spPr>
          <a:xfrm rot="-1997403">
            <a:off x="12287887" y="233958"/>
            <a:ext cx="966963" cy="966963"/>
          </a:xfrm>
          <a:prstGeom prst="rect">
            <a:avLst/>
          </a:prstGeom>
        </p:spPr>
      </p:pic>
      <p:pic>
        <p:nvPicPr>
          <p:cNvPr id="125" name="Picture 22"/>
          <p:cNvPicPr/>
          <p:nvPr/>
        </p:nvPicPr>
        <p:blipFill>
          <a:blip r:embed="rId9"/>
          <a:stretch>
            <a:fillRect/>
          </a:stretch>
        </p:blipFill>
        <p:spPr>
          <a:xfrm rot="-1997403">
            <a:off x="4732656" y="9295812"/>
            <a:ext cx="582677" cy="582677"/>
          </a:xfrm>
          <a:prstGeom prst="rect">
            <a:avLst/>
          </a:prstGeom>
        </p:spPr>
      </p:pic>
      <p:sp>
        <p:nvSpPr>
          <p:cNvPr id="126" name="Text Box 125"/>
          <p:cNvSpPr txBox="1"/>
          <p:nvPr/>
        </p:nvSpPr>
        <p:spPr>
          <a:xfrm>
            <a:off x="15460980" y="-15875"/>
            <a:ext cx="285178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2"/>
          <p:cNvSpPr txBox="1"/>
          <p:nvPr/>
        </p:nvSpPr>
        <p:spPr>
          <a:xfrm>
            <a:off x="2236393" y="2400301"/>
            <a:ext cx="12211050" cy="54864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>
              <a:lnSpc>
                <a:spcPct val="150000"/>
              </a:lnSpc>
            </a:pPr>
            <a:r>
              <a:rPr sz="2400">
                <a:solidFill>
                  <a:schemeClr val="bg1">
                    <a:alpha val="100000"/>
                  </a:schemeClr>
                </a:solidFill>
                <a:latin typeface="Calibri"/>
                <a:ea typeface="Calibri"/>
              </a:rPr>
              <a:t>Clause, J &amp; Orso, A 2010, ‘LEAKPOINT: pinpointing the causes of memory leaks’, </a:t>
            </a:r>
            <a:r>
              <a:rPr sz="2400" i="1">
                <a:solidFill>
                  <a:schemeClr val="bg1">
                    <a:alpha val="100000"/>
                  </a:schemeClr>
                </a:solidFill>
                <a:latin typeface="Calibri"/>
                <a:ea typeface="Calibri"/>
              </a:rPr>
              <a:t>in 2010 ACM/IEEE 32nd International Conference on Software Engineering</a:t>
            </a:r>
            <a:r>
              <a:rPr sz="2400">
                <a:solidFill>
                  <a:schemeClr val="bg1">
                    <a:alpha val="100000"/>
                  </a:schemeClr>
                </a:solidFill>
                <a:latin typeface="Calibri"/>
                <a:ea typeface="Calibri"/>
              </a:rPr>
              <a:t>, ACM, New York, NY, USA, pp. 515–524.</a:t>
            </a:r>
            <a:endParaRPr sz="2400">
              <a:solidFill>
                <a:schemeClr val="bg1">
                  <a:alpha val="100000"/>
                </a:schemeClr>
              </a:solidFill>
              <a:latin typeface="Calibri"/>
              <a:ea typeface="Calibri"/>
            </a:endParaRPr>
          </a:p>
          <a:p>
            <a:pPr>
              <a:lnSpc>
                <a:spcPct val="150000"/>
              </a:lnSpc>
            </a:pPr>
            <a:endParaRPr lang="en-US" sz="2400">
              <a:solidFill>
                <a:schemeClr val="bg1">
                  <a:alpha val="100000"/>
                </a:schemeClr>
              </a:solidFill>
              <a:latin typeface="Calibri"/>
              <a:ea typeface="Calibri"/>
            </a:endParaRPr>
          </a:p>
          <a:p>
            <a:pPr>
              <a:lnSpc>
                <a:spcPct val="150000"/>
              </a:lnSpc>
            </a:pPr>
            <a:r>
              <a:rPr sz="2400">
                <a:solidFill>
                  <a:schemeClr val="bg1">
                    <a:alpha val="100000"/>
                  </a:schemeClr>
                </a:solidFill>
                <a:latin typeface="Calibri"/>
                <a:ea typeface="Calibri"/>
              </a:rPr>
              <a:t>Oey, KAS, Kwee, C, Chua, W, Nabiilah, GZ &amp; Rojali 2023, ‘Rust’s Memory Safety Model: An Evaluation of Its Effectiveness in Preventing Common Vulnerabilities’, </a:t>
            </a:r>
            <a:r>
              <a:rPr sz="2400" i="1">
                <a:solidFill>
                  <a:schemeClr val="bg1">
                    <a:alpha val="100000"/>
                  </a:schemeClr>
                </a:solidFill>
                <a:latin typeface="Calibri"/>
                <a:ea typeface="Calibri"/>
              </a:rPr>
              <a:t>Procedia Computer Science</a:t>
            </a:r>
            <a:r>
              <a:rPr sz="2400">
                <a:solidFill>
                  <a:schemeClr val="bg1">
                    <a:alpha val="100000"/>
                  </a:schemeClr>
                </a:solidFill>
                <a:latin typeface="Calibri"/>
                <a:ea typeface="Calibri"/>
              </a:rPr>
              <a:t>, vol. 227, pp. 119–127.</a:t>
            </a:r>
            <a:endParaRPr sz="2400">
              <a:solidFill>
                <a:schemeClr val="bg1">
                  <a:alpha val="100000"/>
                </a:schemeClr>
              </a:solidFill>
              <a:latin typeface="Calibri"/>
              <a:ea typeface="Calibri"/>
            </a:endParaRPr>
          </a:p>
          <a:p>
            <a:pPr>
              <a:lnSpc>
                <a:spcPct val="150000"/>
              </a:lnSpc>
            </a:pPr>
            <a:endParaRPr lang="en-US" sz="2400">
              <a:solidFill>
                <a:schemeClr val="bg1">
                  <a:alpha val="100000"/>
                </a:schemeClr>
              </a:solidFill>
              <a:latin typeface="Calibri"/>
              <a:ea typeface="Calibri"/>
            </a:endParaRPr>
          </a:p>
          <a:p>
            <a:r>
              <a:rPr sz="2400">
                <a:solidFill>
                  <a:schemeClr val="bg1">
                    <a:alpha val="100000"/>
                  </a:schemeClr>
                </a:solidFill>
                <a:latin typeface="Calibri"/>
                <a:ea typeface="Calibri"/>
              </a:rPr>
              <a:t>Xia, M, He, W, Liu, X &amp; Liu, J 2013, ‘Why application errors drain battery easily?: a study of memory leaks in smartphone apps’,</a:t>
            </a:r>
            <a:r>
              <a:rPr sz="2400" i="1">
                <a:solidFill>
                  <a:schemeClr val="bg1">
                    <a:alpha val="100000"/>
                  </a:schemeClr>
                </a:solidFill>
                <a:latin typeface="Calibri"/>
                <a:ea typeface="Calibri"/>
              </a:rPr>
              <a:t> in Proceedings of the Workshop on Power-Aware Computing and Systems</a:t>
            </a:r>
            <a:r>
              <a:rPr sz="2400">
                <a:solidFill>
                  <a:schemeClr val="bg1">
                    <a:alpha val="100000"/>
                  </a:schemeClr>
                </a:solidFill>
                <a:latin typeface="Calibri"/>
                <a:ea typeface="Calibri"/>
              </a:rPr>
              <a:t>, ACM, New York, NY, USA, pp. 1–5.</a:t>
            </a:r>
            <a:endParaRPr sz="2400">
              <a:solidFill>
                <a:schemeClr val="bg1">
                  <a:alpha val="100000"/>
                </a:schemeClr>
              </a:solidFill>
              <a:latin typeface="Calibri"/>
              <a:ea typeface="Calibri"/>
            </a:endParaRPr>
          </a:p>
        </p:txBody>
      </p:sp>
      <p:pic>
        <p:nvPicPr>
          <p:cNvPr id="98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99" name="Picture 6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100" name="Picture 7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101" name="Picture 8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102" name="Picture 9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749279" y="804688"/>
            <a:ext cx="990815" cy="990815"/>
          </a:xfrm>
          <a:prstGeom prst="rect">
            <a:avLst/>
          </a:prstGeom>
        </p:spPr>
      </p:pic>
      <p:pic>
        <p:nvPicPr>
          <p:cNvPr id="103" name="Picture 10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1119633" y="2893591"/>
            <a:ext cx="472648" cy="472648"/>
          </a:xfrm>
          <a:prstGeom prst="rect">
            <a:avLst/>
          </a:prstGeom>
        </p:spPr>
      </p:pic>
      <p:sp>
        <p:nvSpPr>
          <p:cNvPr id="104" name="Text Box 103"/>
          <p:cNvSpPr txBox="1"/>
          <p:nvPr/>
        </p:nvSpPr>
        <p:spPr>
          <a:xfrm>
            <a:off x="2148205" y="1242695"/>
            <a:ext cx="8916670" cy="706755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p>
            <a:r>
              <a:rPr sz="4000" b="1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Reference List</a:t>
            </a:r>
            <a:r>
              <a:rPr lang="en-US" sz="4000" b="1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 (Harvard R</a:t>
            </a:r>
            <a:r>
              <a:rPr lang="en-US" sz="4000" b="1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eference)</a:t>
            </a:r>
            <a:r>
              <a:rPr sz="4000" b="1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 </a:t>
            </a:r>
            <a:endParaRPr sz="4000" b="1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</p:txBody>
      </p:sp>
      <p:sp>
        <p:nvSpPr>
          <p:cNvPr id="105" name="Text Box 104"/>
          <p:cNvSpPr txBox="1"/>
          <p:nvPr/>
        </p:nvSpPr>
        <p:spPr>
          <a:xfrm>
            <a:off x="15460980" y="-15875"/>
            <a:ext cx="285178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2"/>
          <p:cNvSpPr txBox="1"/>
          <p:nvPr/>
        </p:nvSpPr>
        <p:spPr>
          <a:xfrm>
            <a:off x="4620555" y="3632073"/>
            <a:ext cx="8883650" cy="20447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algn="ctr">
              <a:lnSpc>
                <a:spcPts val="16130"/>
              </a:lnSpc>
            </a:pPr>
            <a:r>
              <a:rPr lang="en-US" sz="14400" b="1" spc="504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Q&amp;A</a:t>
            </a:r>
            <a:endParaRPr lang="en-US" sz="14400" b="1" spc="504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108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178876" y="1123950"/>
            <a:ext cx="4019550" cy="4019550"/>
          </a:xfrm>
          <a:prstGeom prst="rect">
            <a:avLst/>
          </a:prstGeom>
        </p:spPr>
      </p:pic>
      <p:pic>
        <p:nvPicPr>
          <p:cNvPr id="109" name="Picture 6"/>
          <p:cNvPicPr/>
          <p:nvPr/>
        </p:nvPicPr>
        <p:blipFill>
          <a:blip r:embed="rId2"/>
          <a:srcRect l="38414"/>
          <a:stretch>
            <a:fillRect/>
          </a:stretch>
        </p:blipFill>
        <p:spPr>
          <a:xfrm>
            <a:off x="-535413" y="446667"/>
            <a:ext cx="2592968" cy="4210321"/>
          </a:xfrm>
          <a:prstGeom prst="rect">
            <a:avLst/>
          </a:prstGeom>
        </p:spPr>
      </p:pic>
      <p:pic>
        <p:nvPicPr>
          <p:cNvPr id="110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776072" y="8073446"/>
            <a:ext cx="1954948" cy="1954948"/>
          </a:xfrm>
          <a:prstGeom prst="rect">
            <a:avLst/>
          </a:prstGeom>
        </p:spPr>
      </p:pic>
      <p:pic>
        <p:nvPicPr>
          <p:cNvPr id="111" name="Picture 8"/>
          <p:cNvPicPr/>
          <p:nvPr/>
        </p:nvPicPr>
        <p:blipFill>
          <a:blip r:embed="rId4"/>
          <a:stretch>
            <a:fillRect/>
          </a:stretch>
        </p:blipFill>
        <p:spPr>
          <a:xfrm rot="5737085">
            <a:off x="754085" y="6131887"/>
            <a:ext cx="849584" cy="849584"/>
          </a:xfrm>
          <a:prstGeom prst="rect">
            <a:avLst/>
          </a:prstGeom>
        </p:spPr>
      </p:pic>
      <p:pic>
        <p:nvPicPr>
          <p:cNvPr id="112" name="Picture 9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>
            <a:off x="2856571" y="-111475"/>
            <a:ext cx="1763984" cy="925784"/>
          </a:xfrm>
          <a:prstGeom prst="rect">
            <a:avLst/>
          </a:prstGeom>
        </p:spPr>
      </p:pic>
      <p:pic>
        <p:nvPicPr>
          <p:cNvPr id="113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213902" y="7742648"/>
            <a:ext cx="1502752" cy="1502752"/>
          </a:xfrm>
          <a:prstGeom prst="rect">
            <a:avLst/>
          </a:prstGeom>
        </p:spPr>
      </p:pic>
      <p:pic>
        <p:nvPicPr>
          <p:cNvPr id="114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296329" y="6707637"/>
            <a:ext cx="2790825" cy="2790825"/>
          </a:xfrm>
          <a:prstGeom prst="rect">
            <a:avLst/>
          </a:prstGeom>
        </p:spPr>
      </p:pic>
      <p:pic>
        <p:nvPicPr>
          <p:cNvPr id="115" name="Picture 12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2428268" y="1552575"/>
            <a:ext cx="1228725" cy="1228725"/>
          </a:xfrm>
          <a:prstGeom prst="rect">
            <a:avLst/>
          </a:prstGeom>
        </p:spPr>
      </p:pic>
      <p:pic>
        <p:nvPicPr>
          <p:cNvPr id="116" name="Picture 13"/>
          <p:cNvPicPr/>
          <p:nvPr/>
        </p:nvPicPr>
        <p:blipFill>
          <a:blip r:embed="rId1"/>
          <a:stretch>
            <a:fillRect/>
          </a:stretch>
        </p:blipFill>
        <p:spPr>
          <a:xfrm rot="-10800000">
            <a:off x="12494742" y="5750883"/>
            <a:ext cx="3300037" cy="3300037"/>
          </a:xfrm>
          <a:prstGeom prst="rect">
            <a:avLst/>
          </a:prstGeom>
        </p:spPr>
      </p:pic>
      <p:pic>
        <p:nvPicPr>
          <p:cNvPr id="117" name="Picture 14"/>
          <p:cNvPicPr/>
          <p:nvPr/>
        </p:nvPicPr>
        <p:blipFill>
          <a:blip r:embed="rId2"/>
          <a:srcRect l="55415" b="31100"/>
          <a:stretch>
            <a:fillRect/>
          </a:stretch>
        </p:blipFill>
        <p:spPr>
          <a:xfrm rot="-10800000">
            <a:off x="16666617" y="6707357"/>
            <a:ext cx="2048238" cy="3165295"/>
          </a:xfrm>
          <a:prstGeom prst="rect">
            <a:avLst/>
          </a:prstGeom>
        </p:spPr>
      </p:pic>
      <p:pic>
        <p:nvPicPr>
          <p:cNvPr id="118" name="Picture 15"/>
          <p:cNvPicPr/>
          <p:nvPr/>
        </p:nvPicPr>
        <p:blipFill>
          <a:blip r:embed="rId3"/>
          <a:srcRect l="57155" b="16968"/>
          <a:stretch>
            <a:fillRect/>
          </a:stretch>
        </p:blipFill>
        <p:spPr>
          <a:xfrm rot="-10800000">
            <a:off x="17293592" y="-863390"/>
            <a:ext cx="1245705" cy="2414166"/>
          </a:xfrm>
          <a:prstGeom prst="rect">
            <a:avLst/>
          </a:prstGeom>
        </p:spPr>
      </p:pic>
      <p:pic>
        <p:nvPicPr>
          <p:cNvPr id="119" name="Picture 16"/>
          <p:cNvPicPr/>
          <p:nvPr/>
        </p:nvPicPr>
        <p:blipFill>
          <a:blip r:embed="rId4"/>
          <a:stretch>
            <a:fillRect/>
          </a:stretch>
        </p:blipFill>
        <p:spPr>
          <a:xfrm rot="-10800000">
            <a:off x="17497219" y="3303129"/>
            <a:ext cx="584041" cy="584041"/>
          </a:xfrm>
          <a:prstGeom prst="rect">
            <a:avLst/>
          </a:prstGeom>
        </p:spPr>
      </p:pic>
      <p:pic>
        <p:nvPicPr>
          <p:cNvPr id="120" name="Picture 17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 rot="-10800000">
            <a:off x="13870028" y="9471503"/>
            <a:ext cx="1924751" cy="1010158"/>
          </a:xfrm>
          <a:prstGeom prst="rect">
            <a:avLst/>
          </a:prstGeom>
        </p:spPr>
      </p:pic>
      <p:pic>
        <p:nvPicPr>
          <p:cNvPr id="121" name="Picture 18"/>
          <p:cNvPicPr/>
          <p:nvPr/>
        </p:nvPicPr>
        <p:blipFill>
          <a:blip r:embed="rId5"/>
          <a:stretch>
            <a:fillRect/>
          </a:stretch>
        </p:blipFill>
        <p:spPr>
          <a:xfrm rot="-10800000">
            <a:off x="13830484" y="817005"/>
            <a:ext cx="1964295" cy="1964295"/>
          </a:xfrm>
          <a:prstGeom prst="rect">
            <a:avLst/>
          </a:prstGeom>
        </p:spPr>
      </p:pic>
      <p:pic>
        <p:nvPicPr>
          <p:cNvPr id="122" name="Picture 19"/>
          <p:cNvPicPr/>
          <p:nvPr/>
        </p:nvPicPr>
        <p:blipFill>
          <a:blip r:embed="rId6"/>
          <a:stretch>
            <a:fillRect/>
          </a:stretch>
        </p:blipFill>
        <p:spPr>
          <a:xfrm rot="-10800000">
            <a:off x="13440885" y="638175"/>
            <a:ext cx="3505102" cy="3505102"/>
          </a:xfrm>
          <a:prstGeom prst="rect">
            <a:avLst/>
          </a:prstGeom>
        </p:spPr>
      </p:pic>
      <p:pic>
        <p:nvPicPr>
          <p:cNvPr id="123" name="Picture 20"/>
          <p:cNvPicPr/>
          <p:nvPr/>
        </p:nvPicPr>
        <p:blipFill>
          <a:blip r:embed="rId7"/>
          <a:stretch>
            <a:fillRect/>
          </a:stretch>
        </p:blipFill>
        <p:spPr>
          <a:xfrm rot="-5400000">
            <a:off x="15499490" y="5676773"/>
            <a:ext cx="1759810" cy="1759810"/>
          </a:xfrm>
          <a:prstGeom prst="rect">
            <a:avLst/>
          </a:prstGeom>
        </p:spPr>
      </p:pic>
      <p:pic>
        <p:nvPicPr>
          <p:cNvPr id="124" name="Picture 21"/>
          <p:cNvPicPr/>
          <p:nvPr/>
        </p:nvPicPr>
        <p:blipFill>
          <a:blip r:embed="rId8"/>
          <a:stretch>
            <a:fillRect/>
          </a:stretch>
        </p:blipFill>
        <p:spPr>
          <a:xfrm rot="-1997403">
            <a:off x="12287887" y="233958"/>
            <a:ext cx="966963" cy="966963"/>
          </a:xfrm>
          <a:prstGeom prst="rect">
            <a:avLst/>
          </a:prstGeom>
        </p:spPr>
      </p:pic>
      <p:pic>
        <p:nvPicPr>
          <p:cNvPr id="125" name="Picture 22"/>
          <p:cNvPicPr/>
          <p:nvPr/>
        </p:nvPicPr>
        <p:blipFill>
          <a:blip r:embed="rId9"/>
          <a:stretch>
            <a:fillRect/>
          </a:stretch>
        </p:blipFill>
        <p:spPr>
          <a:xfrm rot="-1997403">
            <a:off x="4732656" y="9295812"/>
            <a:ext cx="582677" cy="582677"/>
          </a:xfrm>
          <a:prstGeom prst="rect">
            <a:avLst/>
          </a:prstGeom>
        </p:spPr>
      </p:pic>
      <p:sp>
        <p:nvSpPr>
          <p:cNvPr id="126" name="Text Box 125"/>
          <p:cNvSpPr txBox="1"/>
          <p:nvPr/>
        </p:nvSpPr>
        <p:spPr>
          <a:xfrm>
            <a:off x="15460980" y="-15875"/>
            <a:ext cx="285178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Box 2"/>
          <p:cNvSpPr txBox="1"/>
          <p:nvPr/>
        </p:nvSpPr>
        <p:spPr>
          <a:xfrm>
            <a:off x="4620555" y="3632073"/>
            <a:ext cx="8883650" cy="20447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algn="ctr">
              <a:lnSpc>
                <a:spcPts val="16130"/>
              </a:lnSpc>
            </a:pPr>
            <a:r>
              <a:rPr lang="en-US" sz="14400" b="1" spc="504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Outline</a:t>
            </a:r>
            <a:endParaRPr lang="en-US" sz="14400" b="1" spc="504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20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178876" y="1123950"/>
            <a:ext cx="4019550" cy="4019550"/>
          </a:xfrm>
          <a:prstGeom prst="rect">
            <a:avLst/>
          </a:prstGeom>
        </p:spPr>
      </p:pic>
      <p:pic>
        <p:nvPicPr>
          <p:cNvPr id="207" name="Picture 6"/>
          <p:cNvPicPr/>
          <p:nvPr/>
        </p:nvPicPr>
        <p:blipFill>
          <a:blip r:embed="rId2"/>
          <a:srcRect l="38414"/>
          <a:stretch>
            <a:fillRect/>
          </a:stretch>
        </p:blipFill>
        <p:spPr>
          <a:xfrm>
            <a:off x="-535413" y="446667"/>
            <a:ext cx="2592968" cy="4210321"/>
          </a:xfrm>
          <a:prstGeom prst="rect">
            <a:avLst/>
          </a:prstGeom>
        </p:spPr>
      </p:pic>
      <p:pic>
        <p:nvPicPr>
          <p:cNvPr id="20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776072" y="8073446"/>
            <a:ext cx="1954948" cy="1954948"/>
          </a:xfrm>
          <a:prstGeom prst="rect">
            <a:avLst/>
          </a:prstGeom>
        </p:spPr>
      </p:pic>
      <p:pic>
        <p:nvPicPr>
          <p:cNvPr id="209" name="Picture 8"/>
          <p:cNvPicPr/>
          <p:nvPr/>
        </p:nvPicPr>
        <p:blipFill>
          <a:blip r:embed="rId4"/>
          <a:stretch>
            <a:fillRect/>
          </a:stretch>
        </p:blipFill>
        <p:spPr>
          <a:xfrm rot="5737085">
            <a:off x="754085" y="6131887"/>
            <a:ext cx="849584" cy="849584"/>
          </a:xfrm>
          <a:prstGeom prst="rect">
            <a:avLst/>
          </a:prstGeom>
        </p:spPr>
      </p:pic>
      <p:pic>
        <p:nvPicPr>
          <p:cNvPr id="210" name="Picture 9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>
            <a:off x="2856571" y="-111475"/>
            <a:ext cx="1763984" cy="925784"/>
          </a:xfrm>
          <a:prstGeom prst="rect">
            <a:avLst/>
          </a:prstGeom>
        </p:spPr>
      </p:pic>
      <p:pic>
        <p:nvPicPr>
          <p:cNvPr id="2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213902" y="7742648"/>
            <a:ext cx="1502752" cy="1502752"/>
          </a:xfrm>
          <a:prstGeom prst="rect">
            <a:avLst/>
          </a:prstGeom>
        </p:spPr>
      </p:pic>
      <p:pic>
        <p:nvPicPr>
          <p:cNvPr id="2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296329" y="6707637"/>
            <a:ext cx="2790825" cy="2790825"/>
          </a:xfrm>
          <a:prstGeom prst="rect">
            <a:avLst/>
          </a:prstGeom>
        </p:spPr>
      </p:pic>
      <p:pic>
        <p:nvPicPr>
          <p:cNvPr id="213" name="Picture 12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2428268" y="1552575"/>
            <a:ext cx="1228725" cy="1228725"/>
          </a:xfrm>
          <a:prstGeom prst="rect">
            <a:avLst/>
          </a:prstGeom>
        </p:spPr>
      </p:pic>
      <p:pic>
        <p:nvPicPr>
          <p:cNvPr id="214" name="Picture 13"/>
          <p:cNvPicPr/>
          <p:nvPr/>
        </p:nvPicPr>
        <p:blipFill>
          <a:blip r:embed="rId1"/>
          <a:stretch>
            <a:fillRect/>
          </a:stretch>
        </p:blipFill>
        <p:spPr>
          <a:xfrm rot="-10800000">
            <a:off x="12494742" y="5750883"/>
            <a:ext cx="3300037" cy="3300037"/>
          </a:xfrm>
          <a:prstGeom prst="rect">
            <a:avLst/>
          </a:prstGeom>
        </p:spPr>
      </p:pic>
      <p:pic>
        <p:nvPicPr>
          <p:cNvPr id="215" name="Picture 14"/>
          <p:cNvPicPr/>
          <p:nvPr/>
        </p:nvPicPr>
        <p:blipFill>
          <a:blip r:embed="rId2"/>
          <a:srcRect l="55415" b="31100"/>
          <a:stretch>
            <a:fillRect/>
          </a:stretch>
        </p:blipFill>
        <p:spPr>
          <a:xfrm rot="-10800000">
            <a:off x="16666617" y="6707357"/>
            <a:ext cx="2048238" cy="3165295"/>
          </a:xfrm>
          <a:prstGeom prst="rect">
            <a:avLst/>
          </a:prstGeom>
        </p:spPr>
      </p:pic>
      <p:pic>
        <p:nvPicPr>
          <p:cNvPr id="216" name="Picture 15"/>
          <p:cNvPicPr/>
          <p:nvPr/>
        </p:nvPicPr>
        <p:blipFill>
          <a:blip r:embed="rId3"/>
          <a:srcRect l="57155" b="16968"/>
          <a:stretch>
            <a:fillRect/>
          </a:stretch>
        </p:blipFill>
        <p:spPr>
          <a:xfrm rot="-10800000">
            <a:off x="17293592" y="-863390"/>
            <a:ext cx="1245705" cy="2414166"/>
          </a:xfrm>
          <a:prstGeom prst="rect">
            <a:avLst/>
          </a:prstGeom>
        </p:spPr>
      </p:pic>
      <p:pic>
        <p:nvPicPr>
          <p:cNvPr id="217" name="Picture 16"/>
          <p:cNvPicPr/>
          <p:nvPr/>
        </p:nvPicPr>
        <p:blipFill>
          <a:blip r:embed="rId4"/>
          <a:stretch>
            <a:fillRect/>
          </a:stretch>
        </p:blipFill>
        <p:spPr>
          <a:xfrm rot="-10800000">
            <a:off x="17497219" y="3303129"/>
            <a:ext cx="584041" cy="584041"/>
          </a:xfrm>
          <a:prstGeom prst="rect">
            <a:avLst/>
          </a:prstGeom>
        </p:spPr>
      </p:pic>
      <p:pic>
        <p:nvPicPr>
          <p:cNvPr id="218" name="Picture 17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 rot="-10800000">
            <a:off x="13870028" y="9471503"/>
            <a:ext cx="1924751" cy="1010158"/>
          </a:xfrm>
          <a:prstGeom prst="rect">
            <a:avLst/>
          </a:prstGeom>
        </p:spPr>
      </p:pic>
      <p:pic>
        <p:nvPicPr>
          <p:cNvPr id="219" name="Picture 18"/>
          <p:cNvPicPr/>
          <p:nvPr/>
        </p:nvPicPr>
        <p:blipFill>
          <a:blip r:embed="rId5"/>
          <a:stretch>
            <a:fillRect/>
          </a:stretch>
        </p:blipFill>
        <p:spPr>
          <a:xfrm rot="-10800000">
            <a:off x="13830484" y="817005"/>
            <a:ext cx="1964295" cy="1964295"/>
          </a:xfrm>
          <a:prstGeom prst="rect">
            <a:avLst/>
          </a:prstGeom>
        </p:spPr>
      </p:pic>
      <p:pic>
        <p:nvPicPr>
          <p:cNvPr id="220" name="Picture 19"/>
          <p:cNvPicPr/>
          <p:nvPr/>
        </p:nvPicPr>
        <p:blipFill>
          <a:blip r:embed="rId6"/>
          <a:stretch>
            <a:fillRect/>
          </a:stretch>
        </p:blipFill>
        <p:spPr>
          <a:xfrm rot="-10800000">
            <a:off x="13440885" y="638175"/>
            <a:ext cx="3505102" cy="3505102"/>
          </a:xfrm>
          <a:prstGeom prst="rect">
            <a:avLst/>
          </a:prstGeom>
        </p:spPr>
      </p:pic>
      <p:pic>
        <p:nvPicPr>
          <p:cNvPr id="221" name="Picture 20"/>
          <p:cNvPicPr/>
          <p:nvPr/>
        </p:nvPicPr>
        <p:blipFill>
          <a:blip r:embed="rId7"/>
          <a:stretch>
            <a:fillRect/>
          </a:stretch>
        </p:blipFill>
        <p:spPr>
          <a:xfrm rot="-5400000">
            <a:off x="15499490" y="5676773"/>
            <a:ext cx="1759810" cy="1759810"/>
          </a:xfrm>
          <a:prstGeom prst="rect">
            <a:avLst/>
          </a:prstGeom>
        </p:spPr>
      </p:pic>
      <p:pic>
        <p:nvPicPr>
          <p:cNvPr id="222" name="Picture 21"/>
          <p:cNvPicPr/>
          <p:nvPr/>
        </p:nvPicPr>
        <p:blipFill>
          <a:blip r:embed="rId8"/>
          <a:stretch>
            <a:fillRect/>
          </a:stretch>
        </p:blipFill>
        <p:spPr>
          <a:xfrm rot="-1997403">
            <a:off x="12287887" y="233958"/>
            <a:ext cx="966963" cy="966963"/>
          </a:xfrm>
          <a:prstGeom prst="rect">
            <a:avLst/>
          </a:prstGeom>
        </p:spPr>
      </p:pic>
      <p:pic>
        <p:nvPicPr>
          <p:cNvPr id="223" name="Picture 22"/>
          <p:cNvPicPr/>
          <p:nvPr/>
        </p:nvPicPr>
        <p:blipFill>
          <a:blip r:embed="rId9"/>
          <a:stretch>
            <a:fillRect/>
          </a:stretch>
        </p:blipFill>
        <p:spPr>
          <a:xfrm rot="-1997403">
            <a:off x="4732656" y="9295812"/>
            <a:ext cx="582677" cy="582677"/>
          </a:xfrm>
          <a:prstGeom prst="rect">
            <a:avLst/>
          </a:prstGeom>
        </p:spPr>
      </p:pic>
      <p:sp>
        <p:nvSpPr>
          <p:cNvPr id="224" name="Text Box 223"/>
          <p:cNvSpPr txBox="1"/>
          <p:nvPr/>
        </p:nvSpPr>
        <p:spPr>
          <a:xfrm>
            <a:off x="15838170" y="-15875"/>
            <a:ext cx="247459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129" name="Picture 5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130" name="Picture 6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131" name="Picture 7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132" name="Picture 8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2156048" y="1472903"/>
            <a:ext cx="990815" cy="990815"/>
          </a:xfrm>
          <a:prstGeom prst="rect">
            <a:avLst/>
          </a:prstGeom>
        </p:spPr>
      </p:pic>
      <p:pic>
        <p:nvPicPr>
          <p:cNvPr id="133" name="Picture 9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1119633" y="2893591"/>
            <a:ext cx="472648" cy="472648"/>
          </a:xfrm>
          <a:prstGeom prst="rect">
            <a:avLst/>
          </a:prstGeom>
        </p:spPr>
      </p:pic>
      <p:pic>
        <p:nvPicPr>
          <p:cNvPr id="134" name="Picture 133"/>
          <p:cNvPicPr/>
          <p:nvPr/>
        </p:nvPicPr>
        <p:blipFill>
          <a:blip r:embed="rId7"/>
          <a:stretch>
            <a:fillRect/>
          </a:stretch>
        </p:blipFill>
        <p:spPr>
          <a:xfrm>
            <a:off x="5411081" y="2180206"/>
            <a:ext cx="6484764" cy="6878110"/>
          </a:xfrm>
          <a:prstGeom prst="rect">
            <a:avLst/>
          </a:prstGeom>
        </p:spPr>
      </p:pic>
      <p:sp>
        <p:nvSpPr>
          <p:cNvPr id="135" name="Text Box 134"/>
          <p:cNvSpPr txBox="1"/>
          <p:nvPr/>
        </p:nvSpPr>
        <p:spPr>
          <a:xfrm>
            <a:off x="2854727" y="9166225"/>
            <a:ext cx="12472865" cy="64516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Source From:  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B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enchmarksgam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e-team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, '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Rust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 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versus C++ g++ fastest performance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', 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accessed 20 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July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 202</a:t>
            </a: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4, </a:t>
            </a: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&lt;</a:t>
            </a: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  <a:hlinkClick r:id="rId8"/>
              </a:rPr>
              <a:t>https://benchmarksgame-team.pages.debian.net/benchmarksgame/fastest/rust-gpp.html</a:t>
            </a: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&gt;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SimSun"/>
            </a:endParaRPr>
          </a:p>
        </p:txBody>
      </p:sp>
      <p:sp>
        <p:nvSpPr>
          <p:cNvPr id="136" name="Text Box 135"/>
          <p:cNvSpPr txBox="1"/>
          <p:nvPr/>
        </p:nvSpPr>
        <p:spPr>
          <a:xfrm>
            <a:off x="1254527" y="842962"/>
            <a:ext cx="12896850" cy="706755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r>
              <a:rPr lang="en-US" sz="4000" b="1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Reflection:</a:t>
            </a:r>
            <a:r>
              <a:rPr sz="4000" b="1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 Is Rust faster than C++ in </a:t>
            </a:r>
            <a:r>
              <a:rPr lang="en-US" sz="4000" b="1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all </a:t>
            </a:r>
            <a:r>
              <a:rPr sz="4000" b="1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situations? </a:t>
            </a:r>
            <a:endParaRPr sz="4000" b="1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</p:txBody>
      </p:sp>
      <p:sp>
        <p:nvSpPr>
          <p:cNvPr id="137" name="Text Box 136"/>
          <p:cNvSpPr txBox="1"/>
          <p:nvPr/>
        </p:nvSpPr>
        <p:spPr>
          <a:xfrm>
            <a:off x="15154910" y="-15875"/>
            <a:ext cx="315785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2"/>
          <p:cNvSpPr txBox="1"/>
          <p:nvPr/>
        </p:nvSpPr>
        <p:spPr>
          <a:xfrm>
            <a:off x="4620555" y="3632073"/>
            <a:ext cx="8883650" cy="20447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algn="ctr">
              <a:lnSpc>
                <a:spcPts val="16130"/>
              </a:lnSpc>
            </a:pPr>
            <a:r>
              <a:rPr lang="en-US" sz="14400" b="1" spc="504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Q&amp;A</a:t>
            </a:r>
            <a:endParaRPr lang="en-US" sz="14400" b="1" spc="504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164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178876" y="1123950"/>
            <a:ext cx="4019550" cy="4019550"/>
          </a:xfrm>
          <a:prstGeom prst="rect">
            <a:avLst/>
          </a:prstGeom>
        </p:spPr>
      </p:pic>
      <p:pic>
        <p:nvPicPr>
          <p:cNvPr id="165" name="Picture 6"/>
          <p:cNvPicPr/>
          <p:nvPr/>
        </p:nvPicPr>
        <p:blipFill>
          <a:blip r:embed="rId2"/>
          <a:srcRect l="38414"/>
          <a:stretch>
            <a:fillRect/>
          </a:stretch>
        </p:blipFill>
        <p:spPr>
          <a:xfrm>
            <a:off x="-535413" y="446667"/>
            <a:ext cx="2592968" cy="4210321"/>
          </a:xfrm>
          <a:prstGeom prst="rect">
            <a:avLst/>
          </a:prstGeom>
        </p:spPr>
      </p:pic>
      <p:pic>
        <p:nvPicPr>
          <p:cNvPr id="166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776072" y="8073446"/>
            <a:ext cx="1954948" cy="1954948"/>
          </a:xfrm>
          <a:prstGeom prst="rect">
            <a:avLst/>
          </a:prstGeom>
        </p:spPr>
      </p:pic>
      <p:pic>
        <p:nvPicPr>
          <p:cNvPr id="167" name="Picture 8"/>
          <p:cNvPicPr/>
          <p:nvPr/>
        </p:nvPicPr>
        <p:blipFill>
          <a:blip r:embed="rId4"/>
          <a:stretch>
            <a:fillRect/>
          </a:stretch>
        </p:blipFill>
        <p:spPr>
          <a:xfrm rot="5737085">
            <a:off x="754085" y="6131887"/>
            <a:ext cx="849584" cy="849584"/>
          </a:xfrm>
          <a:prstGeom prst="rect">
            <a:avLst/>
          </a:prstGeom>
        </p:spPr>
      </p:pic>
      <p:pic>
        <p:nvPicPr>
          <p:cNvPr id="168" name="Picture 9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>
            <a:off x="2856571" y="-111475"/>
            <a:ext cx="1763984" cy="925784"/>
          </a:xfrm>
          <a:prstGeom prst="rect">
            <a:avLst/>
          </a:prstGeom>
        </p:spPr>
      </p:pic>
      <p:pic>
        <p:nvPicPr>
          <p:cNvPr id="16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213902" y="7742648"/>
            <a:ext cx="1502752" cy="1502752"/>
          </a:xfrm>
          <a:prstGeom prst="rect">
            <a:avLst/>
          </a:prstGeom>
        </p:spPr>
      </p:pic>
      <p:pic>
        <p:nvPicPr>
          <p:cNvPr id="170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296329" y="6707637"/>
            <a:ext cx="2790825" cy="2790825"/>
          </a:xfrm>
          <a:prstGeom prst="rect">
            <a:avLst/>
          </a:prstGeom>
        </p:spPr>
      </p:pic>
      <p:pic>
        <p:nvPicPr>
          <p:cNvPr id="171" name="Picture 12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2428268" y="1552575"/>
            <a:ext cx="1228725" cy="1228725"/>
          </a:xfrm>
          <a:prstGeom prst="rect">
            <a:avLst/>
          </a:prstGeom>
        </p:spPr>
      </p:pic>
      <p:pic>
        <p:nvPicPr>
          <p:cNvPr id="172" name="Picture 13"/>
          <p:cNvPicPr/>
          <p:nvPr/>
        </p:nvPicPr>
        <p:blipFill>
          <a:blip r:embed="rId1"/>
          <a:stretch>
            <a:fillRect/>
          </a:stretch>
        </p:blipFill>
        <p:spPr>
          <a:xfrm rot="-10800000">
            <a:off x="12494742" y="5750883"/>
            <a:ext cx="3300037" cy="3300037"/>
          </a:xfrm>
          <a:prstGeom prst="rect">
            <a:avLst/>
          </a:prstGeom>
        </p:spPr>
      </p:pic>
      <p:pic>
        <p:nvPicPr>
          <p:cNvPr id="173" name="Picture 14"/>
          <p:cNvPicPr/>
          <p:nvPr/>
        </p:nvPicPr>
        <p:blipFill>
          <a:blip r:embed="rId2"/>
          <a:srcRect l="55415" b="31100"/>
          <a:stretch>
            <a:fillRect/>
          </a:stretch>
        </p:blipFill>
        <p:spPr>
          <a:xfrm rot="-10800000">
            <a:off x="16666617" y="6707357"/>
            <a:ext cx="2048238" cy="3165295"/>
          </a:xfrm>
          <a:prstGeom prst="rect">
            <a:avLst/>
          </a:prstGeom>
        </p:spPr>
      </p:pic>
      <p:pic>
        <p:nvPicPr>
          <p:cNvPr id="174" name="Picture 15"/>
          <p:cNvPicPr/>
          <p:nvPr/>
        </p:nvPicPr>
        <p:blipFill>
          <a:blip r:embed="rId3"/>
          <a:srcRect l="57155" b="16968"/>
          <a:stretch>
            <a:fillRect/>
          </a:stretch>
        </p:blipFill>
        <p:spPr>
          <a:xfrm rot="-10800000">
            <a:off x="17293592" y="-863390"/>
            <a:ext cx="1245705" cy="2414166"/>
          </a:xfrm>
          <a:prstGeom prst="rect">
            <a:avLst/>
          </a:prstGeom>
        </p:spPr>
      </p:pic>
      <p:pic>
        <p:nvPicPr>
          <p:cNvPr id="175" name="Picture 16"/>
          <p:cNvPicPr/>
          <p:nvPr/>
        </p:nvPicPr>
        <p:blipFill>
          <a:blip r:embed="rId4"/>
          <a:stretch>
            <a:fillRect/>
          </a:stretch>
        </p:blipFill>
        <p:spPr>
          <a:xfrm rot="-10800000">
            <a:off x="17497219" y="3303129"/>
            <a:ext cx="584041" cy="584041"/>
          </a:xfrm>
          <a:prstGeom prst="rect">
            <a:avLst/>
          </a:prstGeom>
        </p:spPr>
      </p:pic>
      <p:pic>
        <p:nvPicPr>
          <p:cNvPr id="176" name="Picture 17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 rot="-10800000">
            <a:off x="13870028" y="9471503"/>
            <a:ext cx="1924751" cy="1010158"/>
          </a:xfrm>
          <a:prstGeom prst="rect">
            <a:avLst/>
          </a:prstGeom>
        </p:spPr>
      </p:pic>
      <p:pic>
        <p:nvPicPr>
          <p:cNvPr id="177" name="Picture 18"/>
          <p:cNvPicPr/>
          <p:nvPr/>
        </p:nvPicPr>
        <p:blipFill>
          <a:blip r:embed="rId5"/>
          <a:stretch>
            <a:fillRect/>
          </a:stretch>
        </p:blipFill>
        <p:spPr>
          <a:xfrm rot="-10800000">
            <a:off x="13830484" y="817005"/>
            <a:ext cx="1964295" cy="1964295"/>
          </a:xfrm>
          <a:prstGeom prst="rect">
            <a:avLst/>
          </a:prstGeom>
        </p:spPr>
      </p:pic>
      <p:pic>
        <p:nvPicPr>
          <p:cNvPr id="178" name="Picture 19"/>
          <p:cNvPicPr/>
          <p:nvPr/>
        </p:nvPicPr>
        <p:blipFill>
          <a:blip r:embed="rId6"/>
          <a:stretch>
            <a:fillRect/>
          </a:stretch>
        </p:blipFill>
        <p:spPr>
          <a:xfrm rot="-10800000">
            <a:off x="13440885" y="638175"/>
            <a:ext cx="3505102" cy="3505102"/>
          </a:xfrm>
          <a:prstGeom prst="rect">
            <a:avLst/>
          </a:prstGeom>
        </p:spPr>
      </p:pic>
      <p:pic>
        <p:nvPicPr>
          <p:cNvPr id="179" name="Picture 20"/>
          <p:cNvPicPr/>
          <p:nvPr/>
        </p:nvPicPr>
        <p:blipFill>
          <a:blip r:embed="rId7"/>
          <a:stretch>
            <a:fillRect/>
          </a:stretch>
        </p:blipFill>
        <p:spPr>
          <a:xfrm rot="-5400000">
            <a:off x="15499490" y="5676773"/>
            <a:ext cx="1759810" cy="1759810"/>
          </a:xfrm>
          <a:prstGeom prst="rect">
            <a:avLst/>
          </a:prstGeom>
        </p:spPr>
      </p:pic>
      <p:pic>
        <p:nvPicPr>
          <p:cNvPr id="180" name="Picture 21"/>
          <p:cNvPicPr/>
          <p:nvPr/>
        </p:nvPicPr>
        <p:blipFill>
          <a:blip r:embed="rId8"/>
          <a:stretch>
            <a:fillRect/>
          </a:stretch>
        </p:blipFill>
        <p:spPr>
          <a:xfrm rot="-1997403">
            <a:off x="12287887" y="233958"/>
            <a:ext cx="966963" cy="966963"/>
          </a:xfrm>
          <a:prstGeom prst="rect">
            <a:avLst/>
          </a:prstGeom>
        </p:spPr>
      </p:pic>
      <p:pic>
        <p:nvPicPr>
          <p:cNvPr id="181" name="Picture 22"/>
          <p:cNvPicPr/>
          <p:nvPr/>
        </p:nvPicPr>
        <p:blipFill>
          <a:blip r:embed="rId9"/>
          <a:stretch>
            <a:fillRect/>
          </a:stretch>
        </p:blipFill>
        <p:spPr>
          <a:xfrm rot="-1997403">
            <a:off x="4732656" y="9295812"/>
            <a:ext cx="582677" cy="582677"/>
          </a:xfrm>
          <a:prstGeom prst="rect">
            <a:avLst/>
          </a:prstGeom>
        </p:spPr>
      </p:pic>
      <p:sp>
        <p:nvSpPr>
          <p:cNvPr id="182" name="Text Box 181"/>
          <p:cNvSpPr txBox="1"/>
          <p:nvPr/>
        </p:nvSpPr>
        <p:spPr>
          <a:xfrm>
            <a:off x="15794990" y="-15875"/>
            <a:ext cx="251777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2"/>
          <p:cNvSpPr txBox="1"/>
          <p:nvPr/>
        </p:nvSpPr>
        <p:spPr>
          <a:xfrm>
            <a:off x="4620555" y="3632073"/>
            <a:ext cx="8883650" cy="20447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algn="ctr">
              <a:lnSpc>
                <a:spcPts val="16130"/>
              </a:lnSpc>
            </a:pPr>
            <a:r>
              <a:rPr lang="en-US" sz="14400" b="1" spc="504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Thanks</a:t>
            </a:r>
            <a:endParaRPr lang="en-US" sz="14400" b="1" spc="504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178876" y="1123950"/>
            <a:ext cx="4019550" cy="4019550"/>
          </a:xfrm>
          <a:prstGeom prst="rect">
            <a:avLst/>
          </a:prstGeom>
        </p:spPr>
      </p:pic>
      <p:pic>
        <p:nvPicPr>
          <p:cNvPr id="186" name="Picture 6"/>
          <p:cNvPicPr/>
          <p:nvPr/>
        </p:nvPicPr>
        <p:blipFill>
          <a:blip r:embed="rId2"/>
          <a:srcRect l="38414"/>
          <a:stretch>
            <a:fillRect/>
          </a:stretch>
        </p:blipFill>
        <p:spPr>
          <a:xfrm>
            <a:off x="-535413" y="446667"/>
            <a:ext cx="2592968" cy="4210321"/>
          </a:xfrm>
          <a:prstGeom prst="rect">
            <a:avLst/>
          </a:prstGeom>
        </p:spPr>
      </p:pic>
      <p:pic>
        <p:nvPicPr>
          <p:cNvPr id="187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776072" y="8073446"/>
            <a:ext cx="1954948" cy="1954948"/>
          </a:xfrm>
          <a:prstGeom prst="rect">
            <a:avLst/>
          </a:prstGeom>
        </p:spPr>
      </p:pic>
      <p:pic>
        <p:nvPicPr>
          <p:cNvPr id="188" name="Picture 8"/>
          <p:cNvPicPr/>
          <p:nvPr/>
        </p:nvPicPr>
        <p:blipFill>
          <a:blip r:embed="rId4"/>
          <a:stretch>
            <a:fillRect/>
          </a:stretch>
        </p:blipFill>
        <p:spPr>
          <a:xfrm rot="5737085">
            <a:off x="754085" y="6131887"/>
            <a:ext cx="849584" cy="849584"/>
          </a:xfrm>
          <a:prstGeom prst="rect">
            <a:avLst/>
          </a:prstGeom>
        </p:spPr>
      </p:pic>
      <p:pic>
        <p:nvPicPr>
          <p:cNvPr id="189" name="Picture 9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>
            <a:off x="2856571" y="-111475"/>
            <a:ext cx="1763984" cy="925784"/>
          </a:xfrm>
          <a:prstGeom prst="rect">
            <a:avLst/>
          </a:prstGeom>
        </p:spPr>
      </p:pic>
      <p:pic>
        <p:nvPicPr>
          <p:cNvPr id="19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213902" y="7742648"/>
            <a:ext cx="1502752" cy="1502752"/>
          </a:xfrm>
          <a:prstGeom prst="rect">
            <a:avLst/>
          </a:prstGeom>
        </p:spPr>
      </p:pic>
      <p:pic>
        <p:nvPicPr>
          <p:cNvPr id="191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296329" y="6707637"/>
            <a:ext cx="2790825" cy="2790825"/>
          </a:xfrm>
          <a:prstGeom prst="rect">
            <a:avLst/>
          </a:prstGeom>
        </p:spPr>
      </p:pic>
      <p:pic>
        <p:nvPicPr>
          <p:cNvPr id="192" name="Picture 12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2428268" y="1552575"/>
            <a:ext cx="1228725" cy="1228725"/>
          </a:xfrm>
          <a:prstGeom prst="rect">
            <a:avLst/>
          </a:prstGeom>
        </p:spPr>
      </p:pic>
      <p:pic>
        <p:nvPicPr>
          <p:cNvPr id="193" name="Picture 13"/>
          <p:cNvPicPr/>
          <p:nvPr/>
        </p:nvPicPr>
        <p:blipFill>
          <a:blip r:embed="rId1"/>
          <a:stretch>
            <a:fillRect/>
          </a:stretch>
        </p:blipFill>
        <p:spPr>
          <a:xfrm rot="-10800000">
            <a:off x="12494742" y="5750883"/>
            <a:ext cx="3300037" cy="3300037"/>
          </a:xfrm>
          <a:prstGeom prst="rect">
            <a:avLst/>
          </a:prstGeom>
        </p:spPr>
      </p:pic>
      <p:pic>
        <p:nvPicPr>
          <p:cNvPr id="194" name="Picture 14"/>
          <p:cNvPicPr/>
          <p:nvPr/>
        </p:nvPicPr>
        <p:blipFill>
          <a:blip r:embed="rId2"/>
          <a:srcRect l="55415" b="31100"/>
          <a:stretch>
            <a:fillRect/>
          </a:stretch>
        </p:blipFill>
        <p:spPr>
          <a:xfrm rot="-10800000">
            <a:off x="16666617" y="6707357"/>
            <a:ext cx="2048238" cy="3165295"/>
          </a:xfrm>
          <a:prstGeom prst="rect">
            <a:avLst/>
          </a:prstGeom>
        </p:spPr>
      </p:pic>
      <p:pic>
        <p:nvPicPr>
          <p:cNvPr id="195" name="Picture 15"/>
          <p:cNvPicPr/>
          <p:nvPr/>
        </p:nvPicPr>
        <p:blipFill>
          <a:blip r:embed="rId3"/>
          <a:srcRect l="57155" b="16968"/>
          <a:stretch>
            <a:fillRect/>
          </a:stretch>
        </p:blipFill>
        <p:spPr>
          <a:xfrm rot="-10800000">
            <a:off x="17293592" y="-863390"/>
            <a:ext cx="1245705" cy="2414166"/>
          </a:xfrm>
          <a:prstGeom prst="rect">
            <a:avLst/>
          </a:prstGeom>
        </p:spPr>
      </p:pic>
      <p:pic>
        <p:nvPicPr>
          <p:cNvPr id="196" name="Picture 16"/>
          <p:cNvPicPr/>
          <p:nvPr/>
        </p:nvPicPr>
        <p:blipFill>
          <a:blip r:embed="rId4"/>
          <a:stretch>
            <a:fillRect/>
          </a:stretch>
        </p:blipFill>
        <p:spPr>
          <a:xfrm rot="-10800000">
            <a:off x="17497219" y="3303129"/>
            <a:ext cx="584041" cy="584041"/>
          </a:xfrm>
          <a:prstGeom prst="rect">
            <a:avLst/>
          </a:prstGeom>
        </p:spPr>
      </p:pic>
      <p:pic>
        <p:nvPicPr>
          <p:cNvPr id="197" name="Picture 17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 rot="-10800000">
            <a:off x="13870028" y="9471503"/>
            <a:ext cx="1924751" cy="1010158"/>
          </a:xfrm>
          <a:prstGeom prst="rect">
            <a:avLst/>
          </a:prstGeom>
        </p:spPr>
      </p:pic>
      <p:pic>
        <p:nvPicPr>
          <p:cNvPr id="198" name="Picture 18"/>
          <p:cNvPicPr/>
          <p:nvPr/>
        </p:nvPicPr>
        <p:blipFill>
          <a:blip r:embed="rId5"/>
          <a:stretch>
            <a:fillRect/>
          </a:stretch>
        </p:blipFill>
        <p:spPr>
          <a:xfrm rot="-10800000">
            <a:off x="13830484" y="817005"/>
            <a:ext cx="1964295" cy="1964295"/>
          </a:xfrm>
          <a:prstGeom prst="rect">
            <a:avLst/>
          </a:prstGeom>
        </p:spPr>
      </p:pic>
      <p:pic>
        <p:nvPicPr>
          <p:cNvPr id="199" name="Picture 19"/>
          <p:cNvPicPr/>
          <p:nvPr/>
        </p:nvPicPr>
        <p:blipFill>
          <a:blip r:embed="rId6"/>
          <a:stretch>
            <a:fillRect/>
          </a:stretch>
        </p:blipFill>
        <p:spPr>
          <a:xfrm rot="-10800000">
            <a:off x="13440885" y="638175"/>
            <a:ext cx="3505102" cy="3505102"/>
          </a:xfrm>
          <a:prstGeom prst="rect">
            <a:avLst/>
          </a:prstGeom>
        </p:spPr>
      </p:pic>
      <p:pic>
        <p:nvPicPr>
          <p:cNvPr id="200" name="Picture 20"/>
          <p:cNvPicPr/>
          <p:nvPr/>
        </p:nvPicPr>
        <p:blipFill>
          <a:blip r:embed="rId7"/>
          <a:stretch>
            <a:fillRect/>
          </a:stretch>
        </p:blipFill>
        <p:spPr>
          <a:xfrm rot="-5400000">
            <a:off x="15499490" y="5676773"/>
            <a:ext cx="1759810" cy="1759810"/>
          </a:xfrm>
          <a:prstGeom prst="rect">
            <a:avLst/>
          </a:prstGeom>
        </p:spPr>
      </p:pic>
      <p:pic>
        <p:nvPicPr>
          <p:cNvPr id="201" name="Picture 21"/>
          <p:cNvPicPr/>
          <p:nvPr/>
        </p:nvPicPr>
        <p:blipFill>
          <a:blip r:embed="rId8"/>
          <a:stretch>
            <a:fillRect/>
          </a:stretch>
        </p:blipFill>
        <p:spPr>
          <a:xfrm rot="-1997403">
            <a:off x="12287887" y="233958"/>
            <a:ext cx="966963" cy="966963"/>
          </a:xfrm>
          <a:prstGeom prst="rect">
            <a:avLst/>
          </a:prstGeom>
        </p:spPr>
      </p:pic>
      <p:pic>
        <p:nvPicPr>
          <p:cNvPr id="202" name="Picture 22"/>
          <p:cNvPicPr/>
          <p:nvPr/>
        </p:nvPicPr>
        <p:blipFill>
          <a:blip r:embed="rId9"/>
          <a:stretch>
            <a:fillRect/>
          </a:stretch>
        </p:blipFill>
        <p:spPr>
          <a:xfrm rot="-1997403">
            <a:off x="4732656" y="9295812"/>
            <a:ext cx="582677" cy="582677"/>
          </a:xfrm>
          <a:prstGeom prst="rect">
            <a:avLst/>
          </a:prstGeom>
        </p:spPr>
      </p:pic>
      <p:sp>
        <p:nvSpPr>
          <p:cNvPr id="203" name="Text Box 202"/>
          <p:cNvSpPr txBox="1"/>
          <p:nvPr/>
        </p:nvSpPr>
        <p:spPr>
          <a:xfrm>
            <a:off x="15658465" y="-15875"/>
            <a:ext cx="2654300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227" name="Picture 5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228" name="Picture 6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229" name="Picture 7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230" name="Picture 8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774879" y="1285716"/>
            <a:ext cx="990815" cy="990815"/>
          </a:xfrm>
          <a:prstGeom prst="rect">
            <a:avLst/>
          </a:prstGeom>
        </p:spPr>
      </p:pic>
      <p:pic>
        <p:nvPicPr>
          <p:cNvPr id="231" name="Picture 9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1119633" y="2893591"/>
            <a:ext cx="472648" cy="472648"/>
          </a:xfrm>
          <a:prstGeom prst="rect">
            <a:avLst/>
          </a:prstGeom>
        </p:spPr>
      </p:pic>
      <p:sp>
        <p:nvSpPr>
          <p:cNvPr id="232" name="TextBox 2"/>
          <p:cNvSpPr txBox="1"/>
          <p:nvPr/>
        </p:nvSpPr>
        <p:spPr>
          <a:xfrm>
            <a:off x="7131136" y="6465888"/>
            <a:ext cx="8369300" cy="8509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marL="0" lvl="0" indent="0" algn="l" defTabSz="914400">
              <a:lnSpc>
                <a:spcPts val="3360"/>
              </a:lnSpc>
              <a:defRPr sz="2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2800" b="1" i="0" u="none" strike="noStrike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Analyze the impacts of </a:t>
            </a:r>
            <a:endParaRPr lang="en-US" sz="2800" b="1" i="0" u="none" strike="noStrike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  <a:p>
            <a:pPr marL="0" lvl="0" indent="0" algn="l" defTabSz="914400">
              <a:lnSpc>
                <a:spcPts val="3360"/>
              </a:lnSpc>
              <a:defRPr sz="2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2800" b="1" i="0" u="none" strike="noStrike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memory leaks.</a:t>
            </a:r>
            <a:endParaRPr lang="en-US" sz="2800" b="1" i="0" u="none" strike="noStrike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233" name="TextBox 3"/>
          <p:cNvSpPr txBox="1"/>
          <p:nvPr/>
        </p:nvSpPr>
        <p:spPr>
          <a:xfrm>
            <a:off x="1355957" y="6465888"/>
            <a:ext cx="8585200" cy="8509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marL="0" lvl="0" algn="l" defTabSz="914400">
              <a:lnSpc>
                <a:spcPts val="3360"/>
              </a:lnSpc>
              <a:defRPr sz="2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2800" b="1" i="0" u="none" strike="noStrike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Explain what </a:t>
            </a:r>
            <a:r>
              <a:rPr lang="en-US" sz="2800" b="1" i="0" u="none" strike="noStrike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m</a:t>
            </a:r>
            <a:r>
              <a:rPr lang="en-US" sz="2800" b="1" i="0" u="none" strike="noStrike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emory</a:t>
            </a:r>
            <a:endParaRPr lang="en-US" sz="2800" b="1" i="0" u="none" strike="noStrike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  <a:p>
            <a:pPr marL="0" lvl="0" algn="l" defTabSz="914400">
              <a:lnSpc>
                <a:spcPts val="3360"/>
              </a:lnSpc>
              <a:defRPr sz="2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2800" b="1" i="0" u="none" strike="noStrike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leaks </a:t>
            </a:r>
            <a:r>
              <a:rPr lang="en-US" sz="2800" b="1" i="0" u="none" strike="noStrike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are</a:t>
            </a:r>
            <a:r>
              <a:rPr lang="en-US" sz="2800" b="1" i="0" u="none" strike="noStrike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?</a:t>
            </a:r>
            <a:endParaRPr lang="en-US" sz="2800" b="1" i="0" u="none" strike="noStrike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grpSp>
        <p:nvGrpSpPr>
          <p:cNvPr id="234" name="Group 233"/>
          <p:cNvGrpSpPr/>
          <p:nvPr/>
        </p:nvGrpSpPr>
        <p:grpSpPr>
          <a:xfrm rot="0">
            <a:off x="2157045" y="4381502"/>
            <a:ext cx="1524000" cy="1524000"/>
            <a:chOff x="2120638" y="3619500"/>
            <a:chExt cx="1524000" cy="1524000"/>
          </a:xfrm>
        </p:grpSpPr>
        <p:sp>
          <p:nvSpPr>
            <p:cNvPr id="235" name="椭圆 24"/>
            <p:cNvSpPr/>
            <p:nvPr/>
          </p:nvSpPr>
          <p:spPr>
            <a:xfrm>
              <a:off x="2120638" y="3619500"/>
              <a:ext cx="1524000" cy="1524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100000"/>
              </a:schemeClr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p>
              <a:pPr algn="ctr"/>
              <a:endParaRPr lang="zh-CN" sz="200">
                <a:solidFill>
                  <a:schemeClr val="lt1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236" name="TextBox 22"/>
            <p:cNvSpPr txBox="1"/>
            <p:nvPr/>
          </p:nvSpPr>
          <p:spPr>
            <a:xfrm>
              <a:off x="2280354" y="4111625"/>
              <a:ext cx="1281556" cy="53975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100000"/>
              </a:schemeClr>
            </a:solidFill>
          </p:spPr>
          <p:txBody>
            <a:bodyPr lIns="0" tIns="0" rIns="0" bIns="0" anchor="t">
              <a:spAutoFit/>
            </a:bodyPr>
            <a:p>
              <a:pPr algn="l">
                <a:lnSpc>
                  <a:spcPts val="4285"/>
                </a:lnSpc>
              </a:pPr>
              <a:r>
                <a:rPr lang="en-US" sz="2800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</a:rPr>
                <a:t>Causes</a:t>
              </a:r>
              <a:endParaRPr lang="en-US" sz="28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 rot="0">
            <a:off x="8047892" y="4381502"/>
            <a:ext cx="1527175" cy="1524000"/>
            <a:chOff x="8074792" y="3619500"/>
            <a:chExt cx="1527175" cy="1524000"/>
          </a:xfrm>
        </p:grpSpPr>
        <p:sp>
          <p:nvSpPr>
            <p:cNvPr id="238" name="椭圆 23"/>
            <p:cNvSpPr/>
            <p:nvPr/>
          </p:nvSpPr>
          <p:spPr>
            <a:xfrm>
              <a:off x="8074792" y="3619500"/>
              <a:ext cx="1524000" cy="1524000"/>
            </a:xfrm>
            <a:prstGeom prst="ellipse">
              <a:avLst/>
            </a:prstGeom>
            <a:solidFill>
              <a:schemeClr val="bg2">
                <a:lumMod val="75000"/>
                <a:alpha val="100000"/>
              </a:schemeClr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p>
              <a:pPr algn="ctr"/>
              <a:endParaRPr lang="zh-CN" sz="500">
                <a:solidFill>
                  <a:schemeClr val="lt1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239" name="TextBox 23"/>
            <p:cNvSpPr txBox="1"/>
            <p:nvPr/>
          </p:nvSpPr>
          <p:spPr>
            <a:xfrm>
              <a:off x="8233542" y="4021455"/>
              <a:ext cx="1368425" cy="54927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algn="l">
                <a:lnSpc>
                  <a:spcPts val="4285"/>
                </a:lnSpc>
              </a:pPr>
              <a:r>
                <a:rPr lang="en-US" sz="2800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</a:rPr>
                <a:t>Effect</a:t>
              </a:r>
              <a:r>
                <a:rPr lang="en-US" sz="2800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</a:rPr>
                <a:t>s</a:t>
              </a:r>
              <a:endParaRPr lang="en-US" sz="28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endParaRPr>
            </a:p>
          </p:txBody>
        </p:sp>
      </p:grpSp>
      <p:grpSp>
        <p:nvGrpSpPr>
          <p:cNvPr id="240" name="Group 239"/>
          <p:cNvGrpSpPr/>
          <p:nvPr/>
        </p:nvGrpSpPr>
        <p:grpSpPr>
          <a:xfrm rot="0">
            <a:off x="14062779" y="4381502"/>
            <a:ext cx="1523999" cy="1524000"/>
            <a:chOff x="11607968" y="1381002"/>
            <a:chExt cx="1523999" cy="1524000"/>
          </a:xfrm>
        </p:grpSpPr>
        <p:sp>
          <p:nvSpPr>
            <p:cNvPr id="241" name="椭圆 23"/>
            <p:cNvSpPr/>
            <p:nvPr/>
          </p:nvSpPr>
          <p:spPr>
            <a:xfrm>
              <a:off x="11607968" y="1381002"/>
              <a:ext cx="1524000" cy="1524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100000"/>
              </a:schemeClr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p>
              <a:pPr algn="ctr"/>
              <a:endParaRPr lang="zh-CN" sz="500">
                <a:solidFill>
                  <a:schemeClr val="lt1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242" name="TextBox 23"/>
            <p:cNvSpPr txBox="1"/>
            <p:nvPr/>
          </p:nvSpPr>
          <p:spPr>
            <a:xfrm>
              <a:off x="11687344" y="1873127"/>
              <a:ext cx="1365249" cy="53975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p>
              <a:pPr algn="l">
                <a:lnSpc>
                  <a:spcPts val="4285"/>
                </a:lnSpc>
              </a:pPr>
              <a:r>
                <a:rPr lang="en-US" sz="2400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</a:rPr>
                <a:t>Solutions</a:t>
              </a:r>
              <a:endPara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243" name="TextBox 2"/>
          <p:cNvSpPr txBox="1"/>
          <p:nvPr/>
        </p:nvSpPr>
        <p:spPr>
          <a:xfrm>
            <a:off x="12457464" y="6465888"/>
            <a:ext cx="8769350" cy="8509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marL="0" lvl="0" algn="l" defTabSz="914400">
              <a:lnSpc>
                <a:spcPts val="3360"/>
              </a:lnSpc>
              <a:defRPr sz="2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28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Share feasible solutions, </a:t>
            </a:r>
            <a:endParaRPr lang="en-US" sz="2800" b="1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  <a:p>
            <a:pPr marL="0" lvl="0" algn="l" defTabSz="914400">
              <a:lnSpc>
                <a:spcPts val="3360"/>
              </a:lnSpc>
              <a:defRPr sz="2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28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including one optimal solution.  </a:t>
            </a:r>
            <a:endParaRPr lang="en-US" sz="2800" b="1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244" name="Text Box 243"/>
          <p:cNvSpPr txBox="1"/>
          <p:nvPr/>
        </p:nvSpPr>
        <p:spPr>
          <a:xfrm>
            <a:off x="17224116" y="9258300"/>
            <a:ext cx="444500" cy="6413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r>
              <a:rPr lang="en-US" sz="3600">
                <a:solidFill>
                  <a:schemeClr val="bg1">
                    <a:alpha val="100000"/>
                  </a:schemeClr>
                </a:solidFill>
              </a:rPr>
              <a:t>?</a:t>
            </a:r>
            <a:endParaRPr lang="en-US" sz="3600">
              <a:solidFill>
                <a:schemeClr val="bg1">
                  <a:alpha val="100000"/>
                </a:schemeClr>
              </a:solidFill>
            </a:endParaRPr>
          </a:p>
        </p:txBody>
      </p:sp>
      <p:sp>
        <p:nvSpPr>
          <p:cNvPr id="245" name="Text Box 244"/>
          <p:cNvSpPr txBox="1"/>
          <p:nvPr/>
        </p:nvSpPr>
        <p:spPr>
          <a:xfrm>
            <a:off x="8206642" y="5245102"/>
            <a:ext cx="1746250" cy="3365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r>
              <a:rPr lang="en-US" sz="1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(</a:t>
            </a:r>
            <a:r>
              <a:rPr lang="en-US" sz="16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Problems</a:t>
            </a:r>
            <a:r>
              <a:rPr lang="en-US" sz="1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)</a:t>
            </a:r>
            <a:endParaRPr lang="en-US" sz="1400" b="1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246" name="TextBox 2"/>
          <p:cNvSpPr txBox="1"/>
          <p:nvPr/>
        </p:nvSpPr>
        <p:spPr>
          <a:xfrm>
            <a:off x="2018409" y="1568399"/>
            <a:ext cx="12044369" cy="42545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algn="l">
              <a:lnSpc>
                <a:spcPts val="3360"/>
              </a:lnSpc>
            </a:pPr>
            <a:r>
              <a:rPr lang="en-US" sz="40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FFC000">
                    <a:alpha val="100000"/>
                  </a:srgbClr>
                </a:highlight>
                <a:latin typeface="Microsoft YaHei"/>
                <a:ea typeface="Microsoft YaHei"/>
              </a:rPr>
              <a:t> </a:t>
            </a:r>
            <a:r>
              <a:rPr lang="en-US" sz="40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FFC000">
                    <a:alpha val="100000"/>
                  </a:srgbClr>
                </a:highlight>
                <a:latin typeface="Microsoft YaHei"/>
                <a:ea typeface="Microsoft YaHei"/>
              </a:rPr>
              <a:t>Focus on one memory issue</a:t>
            </a:r>
            <a:r>
              <a:rPr lang="zh-CN" sz="40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FFC000">
                    <a:alpha val="100000"/>
                  </a:srgbClr>
                </a:highlight>
                <a:latin typeface="Microsoft YaHei"/>
                <a:ea typeface="Microsoft YaHei"/>
              </a:rPr>
              <a:t>，</a:t>
            </a:r>
            <a:r>
              <a:rPr lang="en-US" sz="40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FFC000">
                    <a:alpha val="100000"/>
                  </a:srgbClr>
                </a:highlight>
                <a:latin typeface="Microsoft YaHei"/>
                <a:ea typeface="Microsoft YaHei"/>
              </a:rPr>
              <a:t>memory leaks.</a:t>
            </a:r>
            <a:r>
              <a:rPr lang="en-US" sz="40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FFC000">
                    <a:alpha val="100000"/>
                  </a:srgbClr>
                </a:highlight>
                <a:latin typeface="Microsoft YaHei"/>
                <a:ea typeface="Microsoft YaHei"/>
              </a:rPr>
              <a:t> </a:t>
            </a:r>
            <a:endParaRPr lang="en-US" sz="4000" b="1" i="0" u="none" strike="noStrike">
              <a:solidFill>
                <a:srgbClr val="FFFFFF">
                  <a:alpha val="100000"/>
                </a:srgbClr>
              </a:solidFill>
              <a:highlight>
                <a:srgbClr val="FFC000">
                  <a:alpha val="100000"/>
                </a:srgbClr>
              </a:highlight>
              <a:latin typeface="Microsoft YaHei"/>
              <a:ea typeface="Microsoft YaHei"/>
            </a:endParaRPr>
          </a:p>
        </p:txBody>
      </p:sp>
      <p:sp>
        <p:nvSpPr>
          <p:cNvPr id="247" name="Text Box 246"/>
          <p:cNvSpPr txBox="1"/>
          <p:nvPr/>
        </p:nvSpPr>
        <p:spPr>
          <a:xfrm>
            <a:off x="15587345" y="-15875"/>
            <a:ext cx="2725420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2"/>
          <p:cNvSpPr txBox="1"/>
          <p:nvPr/>
        </p:nvSpPr>
        <p:spPr>
          <a:xfrm>
            <a:off x="4620555" y="3632073"/>
            <a:ext cx="8883650" cy="20447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algn="ctr">
              <a:lnSpc>
                <a:spcPts val="16130"/>
              </a:lnSpc>
            </a:pPr>
            <a:r>
              <a:rPr lang="en-US" sz="14400" b="1" spc="504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Causes</a:t>
            </a:r>
            <a:endParaRPr lang="en-US" sz="14400" b="1" spc="504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250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178876" y="1123950"/>
            <a:ext cx="4019550" cy="4019550"/>
          </a:xfrm>
          <a:prstGeom prst="rect">
            <a:avLst/>
          </a:prstGeom>
        </p:spPr>
      </p:pic>
      <p:pic>
        <p:nvPicPr>
          <p:cNvPr id="251" name="Picture 6"/>
          <p:cNvPicPr/>
          <p:nvPr/>
        </p:nvPicPr>
        <p:blipFill>
          <a:blip r:embed="rId2"/>
          <a:srcRect l="38414"/>
          <a:stretch>
            <a:fillRect/>
          </a:stretch>
        </p:blipFill>
        <p:spPr>
          <a:xfrm>
            <a:off x="-535413" y="446667"/>
            <a:ext cx="2592968" cy="4210321"/>
          </a:xfrm>
          <a:prstGeom prst="rect">
            <a:avLst/>
          </a:prstGeom>
        </p:spPr>
      </p:pic>
      <p:pic>
        <p:nvPicPr>
          <p:cNvPr id="252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776072" y="8073446"/>
            <a:ext cx="1954948" cy="1954948"/>
          </a:xfrm>
          <a:prstGeom prst="rect">
            <a:avLst/>
          </a:prstGeom>
        </p:spPr>
      </p:pic>
      <p:pic>
        <p:nvPicPr>
          <p:cNvPr id="253" name="Picture 8"/>
          <p:cNvPicPr/>
          <p:nvPr/>
        </p:nvPicPr>
        <p:blipFill>
          <a:blip r:embed="rId4"/>
          <a:stretch>
            <a:fillRect/>
          </a:stretch>
        </p:blipFill>
        <p:spPr>
          <a:xfrm rot="5737085">
            <a:off x="754085" y="6131887"/>
            <a:ext cx="849584" cy="849584"/>
          </a:xfrm>
          <a:prstGeom prst="rect">
            <a:avLst/>
          </a:prstGeom>
        </p:spPr>
      </p:pic>
      <p:pic>
        <p:nvPicPr>
          <p:cNvPr id="254" name="Picture 9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>
            <a:off x="2856571" y="-111475"/>
            <a:ext cx="1763984" cy="925784"/>
          </a:xfrm>
          <a:prstGeom prst="rect">
            <a:avLst/>
          </a:prstGeom>
        </p:spPr>
      </p:pic>
      <p:pic>
        <p:nvPicPr>
          <p:cNvPr id="25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213902" y="7742648"/>
            <a:ext cx="1502752" cy="1502752"/>
          </a:xfrm>
          <a:prstGeom prst="rect">
            <a:avLst/>
          </a:prstGeom>
        </p:spPr>
      </p:pic>
      <p:pic>
        <p:nvPicPr>
          <p:cNvPr id="256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296329" y="6707637"/>
            <a:ext cx="2790825" cy="2790825"/>
          </a:xfrm>
          <a:prstGeom prst="rect">
            <a:avLst/>
          </a:prstGeom>
        </p:spPr>
      </p:pic>
      <p:pic>
        <p:nvPicPr>
          <p:cNvPr id="257" name="Picture 12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2428268" y="1552575"/>
            <a:ext cx="1228725" cy="1228725"/>
          </a:xfrm>
          <a:prstGeom prst="rect">
            <a:avLst/>
          </a:prstGeom>
        </p:spPr>
      </p:pic>
      <p:pic>
        <p:nvPicPr>
          <p:cNvPr id="258" name="Picture 13"/>
          <p:cNvPicPr/>
          <p:nvPr/>
        </p:nvPicPr>
        <p:blipFill>
          <a:blip r:embed="rId1"/>
          <a:stretch>
            <a:fillRect/>
          </a:stretch>
        </p:blipFill>
        <p:spPr>
          <a:xfrm rot="-10800000">
            <a:off x="12494742" y="5750883"/>
            <a:ext cx="3300037" cy="3300037"/>
          </a:xfrm>
          <a:prstGeom prst="rect">
            <a:avLst/>
          </a:prstGeom>
        </p:spPr>
      </p:pic>
      <p:pic>
        <p:nvPicPr>
          <p:cNvPr id="259" name="Picture 14"/>
          <p:cNvPicPr/>
          <p:nvPr/>
        </p:nvPicPr>
        <p:blipFill>
          <a:blip r:embed="rId2"/>
          <a:srcRect l="55415" b="31100"/>
          <a:stretch>
            <a:fillRect/>
          </a:stretch>
        </p:blipFill>
        <p:spPr>
          <a:xfrm rot="-10800000">
            <a:off x="16666617" y="6707357"/>
            <a:ext cx="2048238" cy="3165295"/>
          </a:xfrm>
          <a:prstGeom prst="rect">
            <a:avLst/>
          </a:prstGeom>
        </p:spPr>
      </p:pic>
      <p:pic>
        <p:nvPicPr>
          <p:cNvPr id="260" name="Picture 15"/>
          <p:cNvPicPr/>
          <p:nvPr/>
        </p:nvPicPr>
        <p:blipFill>
          <a:blip r:embed="rId3"/>
          <a:srcRect l="57155" b="16968"/>
          <a:stretch>
            <a:fillRect/>
          </a:stretch>
        </p:blipFill>
        <p:spPr>
          <a:xfrm rot="-10800000">
            <a:off x="17293592" y="-863390"/>
            <a:ext cx="1245705" cy="2414166"/>
          </a:xfrm>
          <a:prstGeom prst="rect">
            <a:avLst/>
          </a:prstGeom>
        </p:spPr>
      </p:pic>
      <p:pic>
        <p:nvPicPr>
          <p:cNvPr id="261" name="Picture 16"/>
          <p:cNvPicPr/>
          <p:nvPr/>
        </p:nvPicPr>
        <p:blipFill>
          <a:blip r:embed="rId4"/>
          <a:stretch>
            <a:fillRect/>
          </a:stretch>
        </p:blipFill>
        <p:spPr>
          <a:xfrm rot="-10800000">
            <a:off x="17497219" y="3303129"/>
            <a:ext cx="584041" cy="584041"/>
          </a:xfrm>
          <a:prstGeom prst="rect">
            <a:avLst/>
          </a:prstGeom>
        </p:spPr>
      </p:pic>
      <p:pic>
        <p:nvPicPr>
          <p:cNvPr id="262" name="Picture 17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 rot="-10800000">
            <a:off x="13870028" y="9471503"/>
            <a:ext cx="1924751" cy="1010158"/>
          </a:xfrm>
          <a:prstGeom prst="rect">
            <a:avLst/>
          </a:prstGeom>
        </p:spPr>
      </p:pic>
      <p:pic>
        <p:nvPicPr>
          <p:cNvPr id="263" name="Picture 18"/>
          <p:cNvPicPr/>
          <p:nvPr/>
        </p:nvPicPr>
        <p:blipFill>
          <a:blip r:embed="rId5"/>
          <a:stretch>
            <a:fillRect/>
          </a:stretch>
        </p:blipFill>
        <p:spPr>
          <a:xfrm rot="-10800000">
            <a:off x="13830484" y="817005"/>
            <a:ext cx="1964295" cy="1964295"/>
          </a:xfrm>
          <a:prstGeom prst="rect">
            <a:avLst/>
          </a:prstGeom>
        </p:spPr>
      </p:pic>
      <p:pic>
        <p:nvPicPr>
          <p:cNvPr id="264" name="Picture 19"/>
          <p:cNvPicPr/>
          <p:nvPr/>
        </p:nvPicPr>
        <p:blipFill>
          <a:blip r:embed="rId6"/>
          <a:stretch>
            <a:fillRect/>
          </a:stretch>
        </p:blipFill>
        <p:spPr>
          <a:xfrm rot="-10800000">
            <a:off x="13440885" y="638175"/>
            <a:ext cx="3505102" cy="3505102"/>
          </a:xfrm>
          <a:prstGeom prst="rect">
            <a:avLst/>
          </a:prstGeom>
        </p:spPr>
      </p:pic>
      <p:pic>
        <p:nvPicPr>
          <p:cNvPr id="265" name="Picture 20"/>
          <p:cNvPicPr/>
          <p:nvPr/>
        </p:nvPicPr>
        <p:blipFill>
          <a:blip r:embed="rId7"/>
          <a:stretch>
            <a:fillRect/>
          </a:stretch>
        </p:blipFill>
        <p:spPr>
          <a:xfrm rot="-5400000">
            <a:off x="15499490" y="5676773"/>
            <a:ext cx="1759810" cy="1759810"/>
          </a:xfrm>
          <a:prstGeom prst="rect">
            <a:avLst/>
          </a:prstGeom>
        </p:spPr>
      </p:pic>
      <p:pic>
        <p:nvPicPr>
          <p:cNvPr id="266" name="Picture 21"/>
          <p:cNvPicPr/>
          <p:nvPr/>
        </p:nvPicPr>
        <p:blipFill>
          <a:blip r:embed="rId8"/>
          <a:stretch>
            <a:fillRect/>
          </a:stretch>
        </p:blipFill>
        <p:spPr>
          <a:xfrm rot="-1997403">
            <a:off x="12287887" y="233958"/>
            <a:ext cx="966963" cy="966963"/>
          </a:xfrm>
          <a:prstGeom prst="rect">
            <a:avLst/>
          </a:prstGeom>
        </p:spPr>
      </p:pic>
      <p:pic>
        <p:nvPicPr>
          <p:cNvPr id="267" name="Picture 22"/>
          <p:cNvPicPr/>
          <p:nvPr/>
        </p:nvPicPr>
        <p:blipFill>
          <a:blip r:embed="rId9"/>
          <a:stretch>
            <a:fillRect/>
          </a:stretch>
        </p:blipFill>
        <p:spPr>
          <a:xfrm rot="-1997403">
            <a:off x="4732656" y="9295812"/>
            <a:ext cx="582677" cy="582677"/>
          </a:xfrm>
          <a:prstGeom prst="rect">
            <a:avLst/>
          </a:prstGeom>
        </p:spPr>
      </p:pic>
      <p:sp>
        <p:nvSpPr>
          <p:cNvPr id="268" name="Text Box 267"/>
          <p:cNvSpPr txBox="1"/>
          <p:nvPr/>
        </p:nvSpPr>
        <p:spPr>
          <a:xfrm>
            <a:off x="15731490" y="-15875"/>
            <a:ext cx="258127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271" name="Picture 6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272" name="Picture 7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273" name="Picture 8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274" name="Picture 9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749279" y="804688"/>
            <a:ext cx="990815" cy="990815"/>
          </a:xfrm>
          <a:prstGeom prst="rect">
            <a:avLst/>
          </a:prstGeom>
        </p:spPr>
      </p:pic>
      <p:pic>
        <p:nvPicPr>
          <p:cNvPr id="275" name="Picture 10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1119633" y="2893591"/>
            <a:ext cx="472648" cy="472648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672" y="8037540"/>
            <a:ext cx="3861787" cy="1689047"/>
          </a:xfrm>
          <a:prstGeom prst="rect">
            <a:avLst/>
          </a:prstGeom>
          <a:effectLst>
            <a:glow rad="317500">
              <a:srgbClr val="000000">
                <a:alpha val="40000"/>
              </a:srgbClr>
            </a:glow>
          </a:effectLst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2569" y="2635250"/>
            <a:ext cx="13576300" cy="5069253"/>
          </a:xfrm>
          <a:prstGeom prst="rect">
            <a:avLst/>
          </a:prstGeom>
          <a:ln w="12700">
            <a:solidFill>
              <a:srgbClr val="5C5C5C">
                <a:alpha val="100000"/>
              </a:srgbClr>
            </a:solidFill>
            <a:prstDash val="solid"/>
          </a:ln>
        </p:spPr>
      </p:pic>
      <p:sp>
        <p:nvSpPr>
          <p:cNvPr id="278" name="Text Box 277"/>
          <p:cNvSpPr txBox="1"/>
          <p:nvPr/>
        </p:nvSpPr>
        <p:spPr>
          <a:xfrm>
            <a:off x="2192569" y="8750560"/>
            <a:ext cx="11620500" cy="914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Source From: </a:t>
            </a: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Clause, J &amp; Orso, A 2010, ‘LEAKPOINT: pinpointing the causes of memory leaks’, </a:t>
            </a: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in 2010 ACM/IEEE 32nd International Conference on Software Engineering</a:t>
            </a: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, ACM, New York, NY, USA, pp. 515–524.</a:t>
            </a:r>
            <a:endParaRPr lang="zh-CN" sz="1800" b="1" i="0" u="none" strike="noStrike">
              <a:solidFill>
                <a:srgbClr val="FFFFFF">
                  <a:alpha val="100000"/>
                </a:srgbClr>
              </a:solidFill>
              <a:highlight>
                <a:srgbClr val="808B9E">
                  <a:alpha val="100000"/>
                </a:srgbClr>
              </a:highlight>
              <a:latin typeface="monospace"/>
              <a:ea typeface="monospace"/>
            </a:endParaRPr>
          </a:p>
        </p:txBody>
      </p:sp>
      <p:sp>
        <p:nvSpPr>
          <p:cNvPr id="279" name="Rectangles 278"/>
          <p:cNvSpPr/>
          <p:nvPr/>
        </p:nvSpPr>
        <p:spPr>
          <a:xfrm>
            <a:off x="3464169" y="5480892"/>
            <a:ext cx="1002322" cy="281353"/>
          </a:xfrm>
          <a:prstGeom prst="rect">
            <a:avLst/>
          </a:prstGeom>
          <a:noFill/>
          <a:ln w="28575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</a:p>
        </p:txBody>
      </p:sp>
      <p:sp>
        <p:nvSpPr>
          <p:cNvPr id="280" name="Rectangles 279"/>
          <p:cNvSpPr/>
          <p:nvPr/>
        </p:nvSpPr>
        <p:spPr>
          <a:xfrm>
            <a:off x="11231061" y="4865430"/>
            <a:ext cx="580291" cy="278070"/>
          </a:xfrm>
          <a:prstGeom prst="rect">
            <a:avLst/>
          </a:prstGeom>
          <a:noFill/>
          <a:ln w="28575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</a:p>
        </p:txBody>
      </p:sp>
      <p:sp>
        <p:nvSpPr>
          <p:cNvPr id="281" name="Rectangles 280"/>
          <p:cNvSpPr/>
          <p:nvPr/>
        </p:nvSpPr>
        <p:spPr>
          <a:xfrm>
            <a:off x="10384421" y="5480877"/>
            <a:ext cx="685799" cy="281368"/>
          </a:xfrm>
          <a:prstGeom prst="rect">
            <a:avLst/>
          </a:prstGeom>
          <a:noFill/>
          <a:ln w="28575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</a:p>
        </p:txBody>
      </p:sp>
      <p:sp>
        <p:nvSpPr>
          <p:cNvPr id="282" name="Text Box 281"/>
          <p:cNvSpPr txBox="1"/>
          <p:nvPr/>
        </p:nvSpPr>
        <p:spPr>
          <a:xfrm>
            <a:off x="2088770" y="950846"/>
            <a:ext cx="11823700" cy="6985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r>
              <a:rPr lang="en-US" sz="4000" b="1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The cause of memory leaks</a:t>
            </a:r>
            <a:endParaRPr lang="en-US" sz="4000" b="1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</p:txBody>
      </p:sp>
      <p:sp>
        <p:nvSpPr>
          <p:cNvPr id="283" name="Text Box 282"/>
          <p:cNvSpPr txBox="1"/>
          <p:nvPr/>
        </p:nvSpPr>
        <p:spPr>
          <a:xfrm>
            <a:off x="15066645" y="-15875"/>
            <a:ext cx="3246120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2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"/>
          <p:cNvSpPr txBox="1"/>
          <p:nvPr/>
        </p:nvSpPr>
        <p:spPr>
          <a:xfrm>
            <a:off x="4620555" y="3632073"/>
            <a:ext cx="8883650" cy="20447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algn="ctr">
              <a:lnSpc>
                <a:spcPts val="16130"/>
              </a:lnSpc>
            </a:pPr>
            <a:r>
              <a:rPr lang="en-US" sz="14400" b="1" spc="504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Effects</a:t>
            </a:r>
            <a:endParaRPr lang="en-US" sz="14400" b="1" spc="504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28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178876" y="1123950"/>
            <a:ext cx="4019550" cy="4019550"/>
          </a:xfrm>
          <a:prstGeom prst="rect">
            <a:avLst/>
          </a:prstGeom>
        </p:spPr>
      </p:pic>
      <p:pic>
        <p:nvPicPr>
          <p:cNvPr id="287" name="Picture 6"/>
          <p:cNvPicPr/>
          <p:nvPr/>
        </p:nvPicPr>
        <p:blipFill>
          <a:blip r:embed="rId2"/>
          <a:srcRect l="38414"/>
          <a:stretch>
            <a:fillRect/>
          </a:stretch>
        </p:blipFill>
        <p:spPr>
          <a:xfrm>
            <a:off x="-535413" y="446667"/>
            <a:ext cx="2592968" cy="4210321"/>
          </a:xfrm>
          <a:prstGeom prst="rect">
            <a:avLst/>
          </a:prstGeom>
        </p:spPr>
      </p:pic>
      <p:pic>
        <p:nvPicPr>
          <p:cNvPr id="28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776072" y="8073446"/>
            <a:ext cx="1954948" cy="1954948"/>
          </a:xfrm>
          <a:prstGeom prst="rect">
            <a:avLst/>
          </a:prstGeom>
        </p:spPr>
      </p:pic>
      <p:pic>
        <p:nvPicPr>
          <p:cNvPr id="289" name="Picture 8"/>
          <p:cNvPicPr/>
          <p:nvPr/>
        </p:nvPicPr>
        <p:blipFill>
          <a:blip r:embed="rId4"/>
          <a:stretch>
            <a:fillRect/>
          </a:stretch>
        </p:blipFill>
        <p:spPr>
          <a:xfrm rot="5737085">
            <a:off x="754085" y="6131887"/>
            <a:ext cx="849584" cy="849584"/>
          </a:xfrm>
          <a:prstGeom prst="rect">
            <a:avLst/>
          </a:prstGeom>
        </p:spPr>
      </p:pic>
      <p:pic>
        <p:nvPicPr>
          <p:cNvPr id="290" name="Picture 9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>
            <a:off x="2856571" y="-111475"/>
            <a:ext cx="1763984" cy="925784"/>
          </a:xfrm>
          <a:prstGeom prst="rect">
            <a:avLst/>
          </a:prstGeom>
        </p:spPr>
      </p:pic>
      <p:pic>
        <p:nvPicPr>
          <p:cNvPr id="29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213902" y="7742648"/>
            <a:ext cx="1502752" cy="1502752"/>
          </a:xfrm>
          <a:prstGeom prst="rect">
            <a:avLst/>
          </a:prstGeom>
        </p:spPr>
      </p:pic>
      <p:pic>
        <p:nvPicPr>
          <p:cNvPr id="29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296329" y="6707637"/>
            <a:ext cx="2790825" cy="2790825"/>
          </a:xfrm>
          <a:prstGeom prst="rect">
            <a:avLst/>
          </a:prstGeom>
        </p:spPr>
      </p:pic>
      <p:pic>
        <p:nvPicPr>
          <p:cNvPr id="293" name="Picture 12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2428268" y="1552575"/>
            <a:ext cx="1228725" cy="1228725"/>
          </a:xfrm>
          <a:prstGeom prst="rect">
            <a:avLst/>
          </a:prstGeom>
        </p:spPr>
      </p:pic>
      <p:pic>
        <p:nvPicPr>
          <p:cNvPr id="294" name="Picture 13"/>
          <p:cNvPicPr/>
          <p:nvPr/>
        </p:nvPicPr>
        <p:blipFill>
          <a:blip r:embed="rId1"/>
          <a:stretch>
            <a:fillRect/>
          </a:stretch>
        </p:blipFill>
        <p:spPr>
          <a:xfrm rot="-10800000">
            <a:off x="12494742" y="5750883"/>
            <a:ext cx="3300037" cy="3300037"/>
          </a:xfrm>
          <a:prstGeom prst="rect">
            <a:avLst/>
          </a:prstGeom>
        </p:spPr>
      </p:pic>
      <p:pic>
        <p:nvPicPr>
          <p:cNvPr id="295" name="Picture 14"/>
          <p:cNvPicPr/>
          <p:nvPr/>
        </p:nvPicPr>
        <p:blipFill>
          <a:blip r:embed="rId2"/>
          <a:srcRect l="55415" b="31100"/>
          <a:stretch>
            <a:fillRect/>
          </a:stretch>
        </p:blipFill>
        <p:spPr>
          <a:xfrm rot="-10800000">
            <a:off x="16666617" y="6707357"/>
            <a:ext cx="2048238" cy="3165295"/>
          </a:xfrm>
          <a:prstGeom prst="rect">
            <a:avLst/>
          </a:prstGeom>
        </p:spPr>
      </p:pic>
      <p:pic>
        <p:nvPicPr>
          <p:cNvPr id="296" name="Picture 15"/>
          <p:cNvPicPr/>
          <p:nvPr/>
        </p:nvPicPr>
        <p:blipFill>
          <a:blip r:embed="rId3"/>
          <a:srcRect l="57155" b="16968"/>
          <a:stretch>
            <a:fillRect/>
          </a:stretch>
        </p:blipFill>
        <p:spPr>
          <a:xfrm rot="-10800000">
            <a:off x="17293592" y="-863390"/>
            <a:ext cx="1245705" cy="2414166"/>
          </a:xfrm>
          <a:prstGeom prst="rect">
            <a:avLst/>
          </a:prstGeom>
        </p:spPr>
      </p:pic>
      <p:pic>
        <p:nvPicPr>
          <p:cNvPr id="297" name="Picture 16"/>
          <p:cNvPicPr/>
          <p:nvPr/>
        </p:nvPicPr>
        <p:blipFill>
          <a:blip r:embed="rId4"/>
          <a:stretch>
            <a:fillRect/>
          </a:stretch>
        </p:blipFill>
        <p:spPr>
          <a:xfrm rot="-10800000">
            <a:off x="17497219" y="3303129"/>
            <a:ext cx="584041" cy="584041"/>
          </a:xfrm>
          <a:prstGeom prst="rect">
            <a:avLst/>
          </a:prstGeom>
        </p:spPr>
      </p:pic>
      <p:pic>
        <p:nvPicPr>
          <p:cNvPr id="298" name="Picture 17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 rot="-10800000">
            <a:off x="13870028" y="9471503"/>
            <a:ext cx="1924751" cy="1010158"/>
          </a:xfrm>
          <a:prstGeom prst="rect">
            <a:avLst/>
          </a:prstGeom>
        </p:spPr>
      </p:pic>
      <p:pic>
        <p:nvPicPr>
          <p:cNvPr id="299" name="Picture 18"/>
          <p:cNvPicPr/>
          <p:nvPr/>
        </p:nvPicPr>
        <p:blipFill>
          <a:blip r:embed="rId5"/>
          <a:stretch>
            <a:fillRect/>
          </a:stretch>
        </p:blipFill>
        <p:spPr>
          <a:xfrm rot="-10800000">
            <a:off x="13830484" y="817005"/>
            <a:ext cx="1964295" cy="1964295"/>
          </a:xfrm>
          <a:prstGeom prst="rect">
            <a:avLst/>
          </a:prstGeom>
        </p:spPr>
      </p:pic>
      <p:pic>
        <p:nvPicPr>
          <p:cNvPr id="300" name="Picture 19"/>
          <p:cNvPicPr/>
          <p:nvPr/>
        </p:nvPicPr>
        <p:blipFill>
          <a:blip r:embed="rId6"/>
          <a:stretch>
            <a:fillRect/>
          </a:stretch>
        </p:blipFill>
        <p:spPr>
          <a:xfrm rot="-10800000">
            <a:off x="13440885" y="638175"/>
            <a:ext cx="3505102" cy="3505102"/>
          </a:xfrm>
          <a:prstGeom prst="rect">
            <a:avLst/>
          </a:prstGeom>
        </p:spPr>
      </p:pic>
      <p:pic>
        <p:nvPicPr>
          <p:cNvPr id="301" name="Picture 20"/>
          <p:cNvPicPr/>
          <p:nvPr/>
        </p:nvPicPr>
        <p:blipFill>
          <a:blip r:embed="rId7"/>
          <a:stretch>
            <a:fillRect/>
          </a:stretch>
        </p:blipFill>
        <p:spPr>
          <a:xfrm rot="-5400000">
            <a:off x="15499490" y="5676773"/>
            <a:ext cx="1759810" cy="1759810"/>
          </a:xfrm>
          <a:prstGeom prst="rect">
            <a:avLst/>
          </a:prstGeom>
        </p:spPr>
      </p:pic>
      <p:pic>
        <p:nvPicPr>
          <p:cNvPr id="302" name="Picture 21"/>
          <p:cNvPicPr/>
          <p:nvPr/>
        </p:nvPicPr>
        <p:blipFill>
          <a:blip r:embed="rId8"/>
          <a:stretch>
            <a:fillRect/>
          </a:stretch>
        </p:blipFill>
        <p:spPr>
          <a:xfrm rot="-1997403">
            <a:off x="12287887" y="233958"/>
            <a:ext cx="966963" cy="966963"/>
          </a:xfrm>
          <a:prstGeom prst="rect">
            <a:avLst/>
          </a:prstGeom>
        </p:spPr>
      </p:pic>
      <p:pic>
        <p:nvPicPr>
          <p:cNvPr id="303" name="Picture 22"/>
          <p:cNvPicPr/>
          <p:nvPr/>
        </p:nvPicPr>
        <p:blipFill>
          <a:blip r:embed="rId9"/>
          <a:stretch>
            <a:fillRect/>
          </a:stretch>
        </p:blipFill>
        <p:spPr>
          <a:xfrm rot="-1997403">
            <a:off x="4732656" y="9295812"/>
            <a:ext cx="582677" cy="582677"/>
          </a:xfrm>
          <a:prstGeom prst="rect">
            <a:avLst/>
          </a:prstGeom>
        </p:spPr>
      </p:pic>
      <p:sp>
        <p:nvSpPr>
          <p:cNvPr id="304" name="Text Box 303"/>
          <p:cNvSpPr txBox="1"/>
          <p:nvPr/>
        </p:nvSpPr>
        <p:spPr>
          <a:xfrm>
            <a:off x="15190470" y="-15875"/>
            <a:ext cx="312229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307" name="Picture 5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308" name="Picture 6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309" name="Picture 7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310" name="Picture 8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533292" y="885926"/>
            <a:ext cx="990815" cy="990815"/>
          </a:xfrm>
          <a:prstGeom prst="rect">
            <a:avLst/>
          </a:prstGeom>
        </p:spPr>
      </p:pic>
      <p:pic>
        <p:nvPicPr>
          <p:cNvPr id="311" name="Picture 9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1119633" y="2893591"/>
            <a:ext cx="472648" cy="472648"/>
          </a:xfrm>
          <a:prstGeom prst="rect">
            <a:avLst/>
          </a:prstGeom>
        </p:spPr>
      </p:pic>
      <p:sp>
        <p:nvSpPr>
          <p:cNvPr id="312" name="Text Box 311"/>
          <p:cNvSpPr txBox="1"/>
          <p:nvPr/>
        </p:nvSpPr>
        <p:spPr>
          <a:xfrm>
            <a:off x="2801974" y="8882063"/>
            <a:ext cx="12477750" cy="914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Source From: </a:t>
            </a: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X</a:t>
            </a: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ia,</a:t>
            </a: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 M, He, W, Liu, X &amp; Liu, J 2013, ‘Why application errors drain battery easily?: a study of memory leaks in smartphone apps’,</a:t>
            </a: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 in Proceedings of the Workshop on Power-Aware Computing and Systems</a:t>
            </a:r>
            <a:r>
              <a:rPr lang="zh-CN" sz="1800" b="1" i="0" u="none" strike="noStrike">
                <a:solidFill>
                  <a:srgbClr val="FFFFFF">
                    <a:alpha val="100000"/>
                  </a:srgbClr>
                </a:solidFill>
                <a:highlight>
                  <a:srgbClr val="808B9E">
                    <a:alpha val="100000"/>
                  </a:srgbClr>
                </a:highlight>
                <a:latin typeface="monospace"/>
                <a:ea typeface="monospace"/>
              </a:rPr>
              <a:t>, ACM, New York, NY, USA, pp. 1–5.</a:t>
            </a:r>
            <a:endParaRPr lang="zh-CN" sz="1800" b="1" i="0" u="none" strike="noStrike">
              <a:solidFill>
                <a:srgbClr val="FFFFFF">
                  <a:alpha val="100000"/>
                </a:srgbClr>
              </a:solidFill>
              <a:highlight>
                <a:srgbClr val="808B9E">
                  <a:alpha val="100000"/>
                </a:srgbClr>
              </a:highlight>
              <a:latin typeface="monospace"/>
              <a:ea typeface="monospace"/>
            </a:endParaRPr>
          </a:p>
        </p:txBody>
      </p:sp>
      <p:pic>
        <p:nvPicPr>
          <p:cNvPr id="313" name="Picture 312"/>
          <p:cNvPicPr/>
          <p:nvPr/>
        </p:nvPicPr>
        <p:blipFill>
          <a:blip r:embed="rId7"/>
          <a:stretch>
            <a:fillRect/>
          </a:stretch>
        </p:blipFill>
        <p:spPr>
          <a:xfrm>
            <a:off x="9430005" y="2509837"/>
            <a:ext cx="6460294" cy="6152661"/>
          </a:xfrm>
          <a:prstGeom prst="rect">
            <a:avLst/>
          </a:prstGeom>
        </p:spPr>
      </p:pic>
      <p:pic>
        <p:nvPicPr>
          <p:cNvPr id="314" name="Picture 313"/>
          <p:cNvPicPr/>
          <p:nvPr/>
        </p:nvPicPr>
        <p:blipFill>
          <a:blip r:embed="rId8"/>
          <a:stretch>
            <a:fillRect/>
          </a:stretch>
        </p:blipFill>
        <p:spPr>
          <a:xfrm>
            <a:off x="1711075" y="3280631"/>
            <a:ext cx="7511341" cy="3610707"/>
          </a:xfrm>
          <a:prstGeom prst="rect">
            <a:avLst/>
          </a:prstGeom>
        </p:spPr>
      </p:pic>
      <p:sp>
        <p:nvSpPr>
          <p:cNvPr id="315" name="Text Box 314"/>
          <p:cNvSpPr txBox="1"/>
          <p:nvPr/>
        </p:nvSpPr>
        <p:spPr>
          <a:xfrm>
            <a:off x="1711075" y="978270"/>
            <a:ext cx="11823700" cy="6985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r>
              <a:rPr lang="en-US" sz="4000" b="1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One problem resulting from memory leaks</a:t>
            </a:r>
            <a:endParaRPr lang="en-US" sz="4000" b="1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</p:txBody>
      </p:sp>
      <p:sp>
        <p:nvSpPr>
          <p:cNvPr id="316" name="Text Box 315"/>
          <p:cNvSpPr txBox="1"/>
          <p:nvPr/>
        </p:nvSpPr>
        <p:spPr>
          <a:xfrm>
            <a:off x="15622270" y="-15875"/>
            <a:ext cx="269049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3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Box 2"/>
          <p:cNvSpPr txBox="1"/>
          <p:nvPr/>
        </p:nvSpPr>
        <p:spPr>
          <a:xfrm>
            <a:off x="4557235" y="3347183"/>
            <a:ext cx="8883650" cy="40894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algn="ctr">
              <a:lnSpc>
                <a:spcPts val="16130"/>
              </a:lnSpc>
            </a:pPr>
            <a:r>
              <a:rPr lang="en-US" sz="14400" b="1" spc="504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ProblemAnalysis</a:t>
            </a:r>
            <a:endParaRPr lang="en-US" sz="14400" b="1" spc="504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319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178876" y="1123950"/>
            <a:ext cx="4019550" cy="4019550"/>
          </a:xfrm>
          <a:prstGeom prst="rect">
            <a:avLst/>
          </a:prstGeom>
        </p:spPr>
      </p:pic>
      <p:pic>
        <p:nvPicPr>
          <p:cNvPr id="320" name="Picture 6"/>
          <p:cNvPicPr/>
          <p:nvPr/>
        </p:nvPicPr>
        <p:blipFill>
          <a:blip r:embed="rId2"/>
          <a:srcRect l="38414"/>
          <a:stretch>
            <a:fillRect/>
          </a:stretch>
        </p:blipFill>
        <p:spPr>
          <a:xfrm>
            <a:off x="-535413" y="446667"/>
            <a:ext cx="2592968" cy="4210321"/>
          </a:xfrm>
          <a:prstGeom prst="rect">
            <a:avLst/>
          </a:prstGeom>
        </p:spPr>
      </p:pic>
      <p:pic>
        <p:nvPicPr>
          <p:cNvPr id="32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776072" y="8073446"/>
            <a:ext cx="1954948" cy="1954948"/>
          </a:xfrm>
          <a:prstGeom prst="rect">
            <a:avLst/>
          </a:prstGeom>
        </p:spPr>
      </p:pic>
      <p:pic>
        <p:nvPicPr>
          <p:cNvPr id="322" name="Picture 8"/>
          <p:cNvPicPr/>
          <p:nvPr/>
        </p:nvPicPr>
        <p:blipFill>
          <a:blip r:embed="rId4"/>
          <a:stretch>
            <a:fillRect/>
          </a:stretch>
        </p:blipFill>
        <p:spPr>
          <a:xfrm rot="5737085">
            <a:off x="754085" y="6131887"/>
            <a:ext cx="849584" cy="849584"/>
          </a:xfrm>
          <a:prstGeom prst="rect">
            <a:avLst/>
          </a:prstGeom>
        </p:spPr>
      </p:pic>
      <p:pic>
        <p:nvPicPr>
          <p:cNvPr id="323" name="Picture 9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>
            <a:off x="2856571" y="-111475"/>
            <a:ext cx="1763984" cy="925784"/>
          </a:xfrm>
          <a:prstGeom prst="rect">
            <a:avLst/>
          </a:prstGeom>
        </p:spPr>
      </p:pic>
      <p:pic>
        <p:nvPicPr>
          <p:cNvPr id="32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213902" y="7742648"/>
            <a:ext cx="1502752" cy="1502752"/>
          </a:xfrm>
          <a:prstGeom prst="rect">
            <a:avLst/>
          </a:prstGeom>
        </p:spPr>
      </p:pic>
      <p:pic>
        <p:nvPicPr>
          <p:cNvPr id="325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296329" y="6707637"/>
            <a:ext cx="2790825" cy="2790825"/>
          </a:xfrm>
          <a:prstGeom prst="rect">
            <a:avLst/>
          </a:prstGeom>
        </p:spPr>
      </p:pic>
      <p:pic>
        <p:nvPicPr>
          <p:cNvPr id="326" name="Picture 12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2428268" y="1552575"/>
            <a:ext cx="1228725" cy="1228725"/>
          </a:xfrm>
          <a:prstGeom prst="rect">
            <a:avLst/>
          </a:prstGeom>
        </p:spPr>
      </p:pic>
      <p:pic>
        <p:nvPicPr>
          <p:cNvPr id="327" name="Picture 13"/>
          <p:cNvPicPr/>
          <p:nvPr/>
        </p:nvPicPr>
        <p:blipFill>
          <a:blip r:embed="rId1"/>
          <a:stretch>
            <a:fillRect/>
          </a:stretch>
        </p:blipFill>
        <p:spPr>
          <a:xfrm rot="-10800000">
            <a:off x="12494742" y="5750883"/>
            <a:ext cx="3300037" cy="3300037"/>
          </a:xfrm>
          <a:prstGeom prst="rect">
            <a:avLst/>
          </a:prstGeom>
        </p:spPr>
      </p:pic>
      <p:pic>
        <p:nvPicPr>
          <p:cNvPr id="328" name="Picture 14"/>
          <p:cNvPicPr/>
          <p:nvPr/>
        </p:nvPicPr>
        <p:blipFill>
          <a:blip r:embed="rId2"/>
          <a:srcRect l="55415" b="31100"/>
          <a:stretch>
            <a:fillRect/>
          </a:stretch>
        </p:blipFill>
        <p:spPr>
          <a:xfrm rot="-10800000">
            <a:off x="16666617" y="6707357"/>
            <a:ext cx="2048238" cy="3165295"/>
          </a:xfrm>
          <a:prstGeom prst="rect">
            <a:avLst/>
          </a:prstGeom>
        </p:spPr>
      </p:pic>
      <p:pic>
        <p:nvPicPr>
          <p:cNvPr id="329" name="Picture 15"/>
          <p:cNvPicPr/>
          <p:nvPr/>
        </p:nvPicPr>
        <p:blipFill>
          <a:blip r:embed="rId3"/>
          <a:srcRect l="57155" b="16968"/>
          <a:stretch>
            <a:fillRect/>
          </a:stretch>
        </p:blipFill>
        <p:spPr>
          <a:xfrm rot="-10800000">
            <a:off x="17293592" y="-863390"/>
            <a:ext cx="1245705" cy="2414166"/>
          </a:xfrm>
          <a:prstGeom prst="rect">
            <a:avLst/>
          </a:prstGeom>
        </p:spPr>
      </p:pic>
      <p:pic>
        <p:nvPicPr>
          <p:cNvPr id="330" name="Picture 16"/>
          <p:cNvPicPr/>
          <p:nvPr/>
        </p:nvPicPr>
        <p:blipFill>
          <a:blip r:embed="rId4"/>
          <a:stretch>
            <a:fillRect/>
          </a:stretch>
        </p:blipFill>
        <p:spPr>
          <a:xfrm rot="-10800000">
            <a:off x="17497219" y="3303129"/>
            <a:ext cx="584041" cy="584041"/>
          </a:xfrm>
          <a:prstGeom prst="rect">
            <a:avLst/>
          </a:prstGeom>
        </p:spPr>
      </p:pic>
      <p:pic>
        <p:nvPicPr>
          <p:cNvPr id="331" name="Picture 17"/>
          <p:cNvPicPr/>
          <p:nvPr/>
        </p:nvPicPr>
        <p:blipFill>
          <a:blip r:embed="rId4"/>
          <a:srcRect t="47517"/>
          <a:stretch>
            <a:fillRect/>
          </a:stretch>
        </p:blipFill>
        <p:spPr>
          <a:xfrm rot="-10800000">
            <a:off x="13870028" y="9471503"/>
            <a:ext cx="1924751" cy="1010158"/>
          </a:xfrm>
          <a:prstGeom prst="rect">
            <a:avLst/>
          </a:prstGeom>
        </p:spPr>
      </p:pic>
      <p:pic>
        <p:nvPicPr>
          <p:cNvPr id="332" name="Picture 18"/>
          <p:cNvPicPr/>
          <p:nvPr/>
        </p:nvPicPr>
        <p:blipFill>
          <a:blip r:embed="rId5"/>
          <a:stretch>
            <a:fillRect/>
          </a:stretch>
        </p:blipFill>
        <p:spPr>
          <a:xfrm rot="-10800000">
            <a:off x="13830484" y="817005"/>
            <a:ext cx="1964295" cy="1964295"/>
          </a:xfrm>
          <a:prstGeom prst="rect">
            <a:avLst/>
          </a:prstGeom>
        </p:spPr>
      </p:pic>
      <p:pic>
        <p:nvPicPr>
          <p:cNvPr id="333" name="Picture 19"/>
          <p:cNvPicPr/>
          <p:nvPr/>
        </p:nvPicPr>
        <p:blipFill>
          <a:blip r:embed="rId6"/>
          <a:stretch>
            <a:fillRect/>
          </a:stretch>
        </p:blipFill>
        <p:spPr>
          <a:xfrm rot="-10800000">
            <a:off x="13440885" y="638175"/>
            <a:ext cx="3505102" cy="3505102"/>
          </a:xfrm>
          <a:prstGeom prst="rect">
            <a:avLst/>
          </a:prstGeom>
        </p:spPr>
      </p:pic>
      <p:pic>
        <p:nvPicPr>
          <p:cNvPr id="334" name="Picture 20"/>
          <p:cNvPicPr/>
          <p:nvPr/>
        </p:nvPicPr>
        <p:blipFill>
          <a:blip r:embed="rId7"/>
          <a:stretch>
            <a:fillRect/>
          </a:stretch>
        </p:blipFill>
        <p:spPr>
          <a:xfrm rot="-5400000">
            <a:off x="15499490" y="5676773"/>
            <a:ext cx="1759810" cy="1759810"/>
          </a:xfrm>
          <a:prstGeom prst="rect">
            <a:avLst/>
          </a:prstGeom>
        </p:spPr>
      </p:pic>
      <p:pic>
        <p:nvPicPr>
          <p:cNvPr id="335" name="Picture 21"/>
          <p:cNvPicPr/>
          <p:nvPr/>
        </p:nvPicPr>
        <p:blipFill>
          <a:blip r:embed="rId8"/>
          <a:stretch>
            <a:fillRect/>
          </a:stretch>
        </p:blipFill>
        <p:spPr>
          <a:xfrm rot="-1997403">
            <a:off x="12287887" y="233958"/>
            <a:ext cx="966963" cy="966963"/>
          </a:xfrm>
          <a:prstGeom prst="rect">
            <a:avLst/>
          </a:prstGeom>
        </p:spPr>
      </p:pic>
      <p:pic>
        <p:nvPicPr>
          <p:cNvPr id="336" name="Picture 22"/>
          <p:cNvPicPr/>
          <p:nvPr/>
        </p:nvPicPr>
        <p:blipFill>
          <a:blip r:embed="rId9"/>
          <a:stretch>
            <a:fillRect/>
          </a:stretch>
        </p:blipFill>
        <p:spPr>
          <a:xfrm rot="-1997403">
            <a:off x="4732656" y="9295812"/>
            <a:ext cx="582677" cy="582677"/>
          </a:xfrm>
          <a:prstGeom prst="rect">
            <a:avLst/>
          </a:prstGeom>
        </p:spPr>
      </p:pic>
      <p:sp>
        <p:nvSpPr>
          <p:cNvPr id="337" name="Text Box 336"/>
          <p:cNvSpPr txBox="1"/>
          <p:nvPr/>
        </p:nvSpPr>
        <p:spPr>
          <a:xfrm>
            <a:off x="15855950" y="-15875"/>
            <a:ext cx="245681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4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8225" y="842962"/>
            <a:ext cx="3333750" cy="3333750"/>
          </a:xfrm>
          <a:prstGeom prst="rect">
            <a:avLst/>
          </a:prstGeom>
        </p:spPr>
      </p:pic>
      <p:pic>
        <p:nvPicPr>
          <p:cNvPr id="3" name="Picture 4"/>
          <p:cNvPicPr/>
          <p:nvPr/>
        </p:nvPicPr>
        <p:blipFill>
          <a:blip r:embed="rId2"/>
          <a:srcRect t="54561"/>
          <a:stretch>
            <a:fillRect/>
          </a:stretch>
        </p:blipFill>
        <p:spPr>
          <a:xfrm rot="-10800000">
            <a:off x="-594055" y="9258300"/>
            <a:ext cx="3245510" cy="1474726"/>
          </a:xfrm>
          <a:prstGeom prst="rect">
            <a:avLst/>
          </a:prstGeom>
        </p:spPr>
      </p:pic>
      <p:pic>
        <p:nvPicPr>
          <p:cNvPr id="4" name="Picture 5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-962025" y="6891338"/>
            <a:ext cx="1990725" cy="1990725"/>
          </a:xfrm>
          <a:prstGeom prst="rect">
            <a:avLst/>
          </a:prstGeom>
        </p:spPr>
      </p:pic>
      <p:pic>
        <p:nvPicPr>
          <p:cNvPr id="5" name="Picture 6"/>
          <p:cNvPicPr/>
          <p:nvPr/>
        </p:nvPicPr>
        <p:blipFill>
          <a:blip r:embed="rId4"/>
          <a:srcRect t="41549"/>
          <a:stretch>
            <a:fillRect/>
          </a:stretch>
        </p:blipFill>
        <p:spPr>
          <a:xfrm>
            <a:off x="14824777" y="-336199"/>
            <a:ext cx="4034723" cy="2358323"/>
          </a:xfrm>
          <a:prstGeom prst="rect">
            <a:avLst/>
          </a:prstGeom>
        </p:spPr>
      </p:pic>
      <p:pic>
        <p:nvPicPr>
          <p:cNvPr id="6" name="Picture 7"/>
          <p:cNvPicPr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4130934">
            <a:off x="2156048" y="1472903"/>
            <a:ext cx="990815" cy="990815"/>
          </a:xfrm>
          <a:prstGeom prst="rect">
            <a:avLst/>
          </a:prstGeom>
        </p:spPr>
      </p:pic>
      <p:pic>
        <p:nvPicPr>
          <p:cNvPr id="7" name="Picture 8"/>
          <p:cNvPicPr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1997403">
            <a:off x="1119633" y="2893591"/>
            <a:ext cx="472648" cy="47264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7"/>
          <a:stretch>
            <a:fillRect/>
          </a:stretch>
        </p:blipFill>
        <p:spPr>
          <a:xfrm>
            <a:off x="1232991" y="2022124"/>
            <a:ext cx="9909914" cy="5863366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425178" y="8104188"/>
            <a:ext cx="11899900" cy="1568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Source F</a:t>
            </a:r>
            <a:r>
              <a:rPr lang="en-US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rom: The Chromium Project, '</a:t>
            </a:r>
            <a:r>
              <a:rPr lang="en-US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A</a:t>
            </a:r>
            <a:r>
              <a:rPr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nalysis</a:t>
            </a: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 based on 912 high or critical </a:t>
            </a: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  <a:hlinkClick r:id="rId8"/>
              </a:rPr>
              <a:t>severity</a:t>
            </a: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 security bugs since 2015, affecting the Stable channel</a:t>
            </a:r>
            <a:r>
              <a:rPr lang="en-US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', accessed July 2024  </a:t>
            </a:r>
            <a:r>
              <a:rPr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&lt;</a:t>
            </a:r>
            <a:r>
              <a:rPr lang="en-US"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  <a:hlinkClick r:id="rId9"/>
              </a:rPr>
              <a:t> </a:t>
            </a:r>
            <a:r>
              <a:rPr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  <a:hlinkClick r:id="rId9"/>
              </a:rPr>
              <a:t>https://www.chromium.org/Home/chromium-security/memory-safety/</a:t>
            </a:r>
            <a:r>
              <a:rPr sz="2400" b="1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 &gt; </a:t>
            </a:r>
            <a:endParaRPr sz="2400" b="1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lang="zh-CN" sz="2400" b="1" i="0" u="none" strike="noStrike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1524259" y="4772009"/>
            <a:ext cx="5499100" cy="22860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👉🏻</a:t>
            </a:r>
            <a:r>
              <a:rPr lang="en-US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 </a:t>
            </a: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A</a:t>
            </a: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round </a:t>
            </a:r>
            <a:r>
              <a:rPr lang="zh-CN" sz="2400" b="1" i="0" u="sng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70%</a:t>
            </a: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 of high-severity security </a:t>
            </a: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bugs are memory unsafety </a:t>
            </a:r>
            <a:endParaRPr lang="zh-CN" sz="2400" b="1" i="0" u="none" strike="noStrike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problems </a:t>
            </a: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(that is, mistakes with </a:t>
            </a:r>
            <a:endParaRPr lang="zh-CN" sz="2400" b="1" i="0" u="none" strike="noStrike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C/C++ pointers). </a:t>
            </a:r>
            <a:endParaRPr lang="zh-CN" sz="2400" b="1" i="0" u="none" strike="noStrike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lang="zh-CN" sz="2400" b="1" i="0" u="none" strike="noStrike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Half of th</a:t>
            </a:r>
            <a:r>
              <a:rPr lang="zh-CN" sz="2400" b="1" i="0" u="none" strike="noStrike">
                <a:solidFill>
                  <a:schemeClr val="bg1">
                    <a:alpha val="100000"/>
                  </a:schemeClr>
                </a:solidFill>
                <a:latin typeface="Calibri"/>
                <a:ea typeface="SimSun"/>
              </a:rPr>
              <a:t>ose are use-after-free bug.</a:t>
            </a:r>
            <a:endParaRPr lang="zh-CN" sz="2400" b="1" i="0" u="none" strike="noStrike">
              <a:solidFill>
                <a:schemeClr val="bg1">
                  <a:alpha val="100000"/>
                </a:schemeClr>
              </a:solidFill>
              <a:latin typeface="Calibri"/>
              <a:ea typeface="SimSun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232991" y="978270"/>
            <a:ext cx="11823700" cy="1308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r>
              <a:rPr lang="en-US" sz="4000" b="1" i="0" u="none" strike="noStrike">
                <a:solidFill>
                  <a:schemeClr val="bg1">
                    <a:alpha val="100000"/>
                  </a:schemeClr>
                </a:solidFill>
                <a:highlight>
                  <a:srgbClr val="FFC000">
                    <a:alpha val="100000"/>
                  </a:srgbClr>
                </a:highlight>
                <a:latin typeface="Calibri-Bold"/>
                <a:ea typeface="Calibri-Bold"/>
              </a:rPr>
              <a:t>Which problem should be given top priority?</a:t>
            </a:r>
            <a:endParaRPr lang="en-US" sz="4000" b="1" i="0" u="none" strike="noStrike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SimSun"/>
              </a:defRPr>
            </a:pPr>
            <a:endParaRPr lang="en-US" sz="4000" b="1">
              <a:solidFill>
                <a:schemeClr val="bg1">
                  <a:alpha val="100000"/>
                </a:schemeClr>
              </a:solidFill>
              <a:highlight>
                <a:srgbClr val="FFC000">
                  <a:alpha val="100000"/>
                </a:srgbClr>
              </a:highlight>
              <a:latin typeface="Calibri-Bold"/>
              <a:ea typeface="Calibri-Bold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5749270" y="-15875"/>
            <a:ext cx="2563495" cy="665480"/>
          </a:xfrm>
        </p:spPr>
        <p:txBody>
          <a:bodyPr wrap="square">
            <a:spAutoFit/>
          </a:bodyPr>
          <a:p>
            <a:pPr lvl="0" algn="ctr">
              <a:lnSpc>
                <a:spcPts val="4480"/>
              </a:lnSpc>
            </a:pPr>
            <a:r>
              <a:rPr lang="en-US" sz="3200" b="1" i="1" u="none" spc="147">
                <a:solidFill>
                  <a:schemeClr val="bg1">
                    <a:lumMod val="75000"/>
                    <a:alpha val="100000"/>
                  </a:schemeClr>
                </a:solidFill>
                <a:latin typeface="Microsoft YaHei"/>
                <a:ea typeface="Microsoft YaHei"/>
              </a:rPr>
              <a:t>G141105 </a:t>
            </a:r>
            <a:endParaRPr lang="en-US" sz="3200" b="1" i="1" u="none" spc="147">
              <a:solidFill>
                <a:schemeClr val="bg1">
                  <a:lumMod val="75000"/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otesMaster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3536</Words>
  <Application>WPS Writer</Application>
  <PresentationFormat/>
  <Paragraphs>155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SimSun</vt:lpstr>
      <vt:lpstr>Wingdings</vt:lpstr>
      <vt:lpstr>Calibri</vt:lpstr>
      <vt:lpstr>Helvetica Neue</vt:lpstr>
      <vt:lpstr>SimSun</vt:lpstr>
      <vt:lpstr>汉仪书宋二KW</vt:lpstr>
      <vt:lpstr>Microsoft YaHei</vt:lpstr>
      <vt:lpstr>汉仪旗黑</vt:lpstr>
      <vt:lpstr>monospace</vt:lpstr>
      <vt:lpstr>Calibri-Bold</vt:lpstr>
      <vt:lpstr>SimSun</vt:lpstr>
      <vt:lpstr>Arial Unicode MS</vt:lpstr>
      <vt:lpstr>Thonburi</vt:lpstr>
      <vt:lpstr>Apple Color Emoji</vt:lpstr>
      <vt:lpstr>Microsoft YaHei</vt:lpstr>
      <vt:lpstr>等线</vt:lpstr>
      <vt:lpstr>汉仪中等线KW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路或遥</cp:lastModifiedBy>
  <cp:revision>8</cp:revision>
  <dcterms:created xsi:type="dcterms:W3CDTF">2024-07-29T01:08:19Z</dcterms:created>
  <dcterms:modified xsi:type="dcterms:W3CDTF">2024-07-29T01:08:19Z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26269D3FE05367F683EBA666B3E78D86_43</vt:lpwstr>
  </property>
  <property fmtid="{D5CDD505-2E9C-101B-9397-08002B2CF9AE}" pid="3" name="KSOProductBuildVer">
    <vt:lpwstr>1033-6.8.2.8850</vt:lpwstr>
  </property>
</Properties>
</file>